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401" r:id="rId2"/>
    <p:sldId id="372" r:id="rId3"/>
    <p:sldId id="424" r:id="rId4"/>
    <p:sldId id="374" r:id="rId5"/>
    <p:sldId id="419" r:id="rId6"/>
    <p:sldId id="420" r:id="rId7"/>
    <p:sldId id="375" r:id="rId8"/>
    <p:sldId id="348" r:id="rId9"/>
    <p:sldId id="376" r:id="rId10"/>
    <p:sldId id="421" r:id="rId11"/>
    <p:sldId id="422" r:id="rId12"/>
    <p:sldId id="423" r:id="rId13"/>
    <p:sldId id="425" r:id="rId14"/>
    <p:sldId id="356" r:id="rId15"/>
    <p:sldId id="410" r:id="rId16"/>
    <p:sldId id="380" r:id="rId17"/>
    <p:sldId id="381" r:id="rId18"/>
    <p:sldId id="382" r:id="rId19"/>
    <p:sldId id="383" r:id="rId20"/>
    <p:sldId id="406" r:id="rId21"/>
    <p:sldId id="272" r:id="rId22"/>
    <p:sldId id="264" r:id="rId23"/>
    <p:sldId id="407" r:id="rId24"/>
    <p:sldId id="384" r:id="rId25"/>
    <p:sldId id="400" r:id="rId26"/>
    <p:sldId id="399" r:id="rId27"/>
    <p:sldId id="408" r:id="rId28"/>
    <p:sldId id="385" r:id="rId29"/>
    <p:sldId id="386" r:id="rId30"/>
    <p:sldId id="387" r:id="rId31"/>
    <p:sldId id="314" r:id="rId32"/>
    <p:sldId id="270" r:id="rId33"/>
    <p:sldId id="388" r:id="rId34"/>
    <p:sldId id="389" r:id="rId35"/>
    <p:sldId id="390" r:id="rId36"/>
    <p:sldId id="391" r:id="rId37"/>
    <p:sldId id="392" r:id="rId38"/>
    <p:sldId id="394" r:id="rId39"/>
    <p:sldId id="395" r:id="rId40"/>
    <p:sldId id="396" r:id="rId41"/>
    <p:sldId id="397" r:id="rId42"/>
    <p:sldId id="402" r:id="rId43"/>
    <p:sldId id="413" r:id="rId44"/>
    <p:sldId id="411" r:id="rId45"/>
    <p:sldId id="414" r:id="rId46"/>
    <p:sldId id="415" r:id="rId47"/>
    <p:sldId id="426" r:id="rId48"/>
    <p:sldId id="404" r:id="rId49"/>
    <p:sldId id="405" r:id="rId50"/>
    <p:sldId id="416" r:id="rId51"/>
    <p:sldId id="417" r:id="rId52"/>
  </p:sldIdLst>
  <p:sldSz cx="9906000" cy="6858000" type="A4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1"/>
    <p:penClr>
      <a:srgbClr val="FF0000"/>
    </p:penClr>
  </p:showPr>
  <p:clrMru>
    <a:srgbClr val="FFFFFF"/>
    <a:srgbClr val="FFCC00"/>
    <a:srgbClr val="CC3300"/>
    <a:srgbClr val="EE1B24"/>
    <a:srgbClr val="00529C"/>
    <a:srgbClr val="00CC00"/>
    <a:srgbClr val="898989"/>
    <a:srgbClr val="33CC33"/>
    <a:srgbClr val="00CC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0" autoAdjust="0"/>
  </p:normalViewPr>
  <p:slideViewPr>
    <p:cSldViewPr snapToGrid="0">
      <p:cViewPr>
        <p:scale>
          <a:sx n="66" d="100"/>
          <a:sy n="66" d="100"/>
        </p:scale>
        <p:origin x="-1038" y="-120"/>
      </p:cViewPr>
      <p:guideLst>
        <p:guide orient="horz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 showGuides="1">
      <p:cViewPr varScale="1">
        <p:scale>
          <a:sx n="50" d="100"/>
          <a:sy n="50" d="100"/>
        </p:scale>
        <p:origin x="-2634" y="-90"/>
      </p:cViewPr>
      <p:guideLst>
        <p:guide orient="horz" pos="2141"/>
        <p:guide pos="3127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31 December 2009</a:t>
            </a:r>
            <a:r>
              <a:rPr lang="en-US" smtClean="0"/>
              <a:t>: R4.626bn</a:t>
            </a:r>
            <a:endParaRPr lang="en-US" dirty="0"/>
          </a:p>
        </c:rich>
      </c:tx>
      <c:layout>
        <c:manualLayout>
          <c:xMode val="edge"/>
          <c:yMode val="edge"/>
          <c:x val="0.16829633872944463"/>
          <c:y val="0"/>
        </c:manualLayout>
      </c:layout>
    </c:title>
    <c:plotArea>
      <c:layout>
        <c:manualLayout>
          <c:layoutTarget val="inner"/>
          <c:xMode val="edge"/>
          <c:yMode val="edge"/>
          <c:x val="0.13866203507290994"/>
          <c:y val="0.18088195178059124"/>
          <c:w val="0.69532569393149413"/>
          <c:h val="0.733356395112315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30 June 2009: R8.7bn</c:v>
                </c:pt>
              </c:strCache>
            </c:strRef>
          </c:tx>
          <c:dLbls>
            <c:dLbl>
              <c:idx val="0"/>
              <c:layout>
                <c:manualLayout>
                  <c:x val="0.13948620320579241"/>
                  <c:y val="-0.21923075263244032"/>
                </c:manualLayout>
              </c:layout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8.2050707768113074E-2"/>
                  <c:y val="0.29999997728649763"/>
                </c:manualLayout>
              </c:layout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-7.9315684175843587E-2"/>
                  <c:y val="-0.138461527978382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Sub-Saharan Africa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Sheet1!$A$2:$A$4</c:f>
              <c:strCache>
                <c:ptCount val="3"/>
                <c:pt idx="0">
                  <c:v>South Africa</c:v>
                </c:pt>
                <c:pt idx="1">
                  <c:v>International Operations</c:v>
                </c:pt>
                <c:pt idx="2">
                  <c:v>Sub-Saharan Africa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0.39000000000000196</c:v>
                </c:pt>
                <c:pt idx="2">
                  <c:v>6.0000000000000366E-2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MAT GENERIC</c:v>
                </c:pt>
              </c:strCache>
            </c:strRef>
          </c:tx>
          <c:dLbls>
            <c:numFmt formatCode="#,##0.00" sourceLinked="0"/>
            <c:txPr>
              <a:bodyPr rot="-5400000" vert="horz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26.74</c:v>
                </c:pt>
                <c:pt idx="1">
                  <c:v>26.95</c:v>
                </c:pt>
                <c:pt idx="2">
                  <c:v>26.97</c:v>
                </c:pt>
                <c:pt idx="3">
                  <c:v>26.959999999999987</c:v>
                </c:pt>
                <c:pt idx="4">
                  <c:v>27.1</c:v>
                </c:pt>
                <c:pt idx="5">
                  <c:v>27.150000000000031</c:v>
                </c:pt>
                <c:pt idx="6">
                  <c:v>27.17</c:v>
                </c:pt>
                <c:pt idx="7">
                  <c:v>27.18</c:v>
                </c:pt>
                <c:pt idx="8">
                  <c:v>27.279999999999987</c:v>
                </c:pt>
                <c:pt idx="9">
                  <c:v>27.43</c:v>
                </c:pt>
                <c:pt idx="10">
                  <c:v>27.479999999999986</c:v>
                </c:pt>
                <c:pt idx="11">
                  <c:v>27.51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MAT ETHICAL</c:v>
                </c:pt>
              </c:strCache>
            </c:strRef>
          </c:tx>
          <c:dLbls>
            <c:numFmt formatCode="0.00" sourceLinked="0"/>
            <c:txPr>
              <a:bodyPr rot="-5400000" vert="horz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73.260000000000005</c:v>
                </c:pt>
                <c:pt idx="1">
                  <c:v>73.05</c:v>
                </c:pt>
                <c:pt idx="2">
                  <c:v>73.03</c:v>
                </c:pt>
                <c:pt idx="3">
                  <c:v>73.040000000000006</c:v>
                </c:pt>
                <c:pt idx="4">
                  <c:v>72.900000000000006</c:v>
                </c:pt>
                <c:pt idx="5">
                  <c:v>72.849999999999994</c:v>
                </c:pt>
                <c:pt idx="6">
                  <c:v>72.83</c:v>
                </c:pt>
                <c:pt idx="7">
                  <c:v>72.819999999999993</c:v>
                </c:pt>
                <c:pt idx="8">
                  <c:v>72.72</c:v>
                </c:pt>
                <c:pt idx="9">
                  <c:v>72.569999999999993</c:v>
                </c:pt>
                <c:pt idx="10">
                  <c:v>72.52</c:v>
                </c:pt>
                <c:pt idx="11">
                  <c:v>72.489999999999995</c:v>
                </c:pt>
              </c:numCache>
            </c:numRef>
          </c:val>
        </c:ser>
        <c:axId val="123052416"/>
        <c:axId val="123053952"/>
      </c:barChart>
      <c:catAx>
        <c:axId val="12305241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23053952"/>
        <c:crosses val="autoZero"/>
        <c:auto val="1"/>
        <c:lblAlgn val="ctr"/>
        <c:lblOffset val="100"/>
      </c:catAx>
      <c:valAx>
        <c:axId val="1230539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3052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666327646544367"/>
          <c:y val="4.6511627906977104E-2"/>
          <c:w val="0.2466734470691164"/>
          <c:h val="4.4873649514740904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3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2.8100881056659508E-2"/>
                  <c:y val="-5.3712889036361719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0"/>
                  <c:y val="1.4648969737189411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0"/>
                  <c:y val="9.2776808335533728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0"/>
                  <c:y val="0.16358016206528173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1.0537968687984799E-2"/>
                  <c:y val="2.4414949561982402E-3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5"/>
              <c:layout>
                <c:manualLayout>
                  <c:x val="-4.9176541849154154E-2"/>
                  <c:y val="-4.3946909211568227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6"/>
              <c:layout>
                <c:manualLayout>
                  <c:x val="-2.9857186122700791E-2"/>
                  <c:y val="-6.3478868861154045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7"/>
              <c:layout>
                <c:manualLayout>
                  <c:x val="6.4983287443525745E-2"/>
                  <c:y val="-5.1271394080162666E-2"/>
                </c:manualLayout>
              </c:layout>
              <c:dLblPos val="outEnd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Val val="1"/>
            <c:showCatName val="1"/>
            <c:separator> </c:separator>
            <c:showLeaderLines val="1"/>
          </c:dLbls>
          <c:cat>
            <c:strRef>
              <c:f>Sheet1!$A$2:$A$11</c:f>
              <c:strCache>
                <c:ptCount val="8"/>
                <c:pt idx="0">
                  <c:v>Aspen</c:v>
                </c:pt>
                <c:pt idx="1">
                  <c:v>Cipla</c:v>
                </c:pt>
                <c:pt idx="2">
                  <c:v>Other</c:v>
                </c:pt>
                <c:pt idx="3">
                  <c:v>Novartis</c:v>
                </c:pt>
                <c:pt idx="4">
                  <c:v>Adcock</c:v>
                </c:pt>
                <c:pt idx="5">
                  <c:v>Lupin Labs</c:v>
                </c:pt>
                <c:pt idx="6">
                  <c:v>Daiichi Sankyo</c:v>
                </c:pt>
                <c:pt idx="7">
                  <c:v>Pfizer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0.33650000000000213</c:v>
                </c:pt>
                <c:pt idx="1">
                  <c:v>0.17920000000000041</c:v>
                </c:pt>
                <c:pt idx="2">
                  <c:v>0.15780000000000041</c:v>
                </c:pt>
                <c:pt idx="3">
                  <c:v>0.10720000000000052</c:v>
                </c:pt>
                <c:pt idx="4">
                  <c:v>0.10560000000000012</c:v>
                </c:pt>
                <c:pt idx="5">
                  <c:v>4.1000000000000002E-2</c:v>
                </c:pt>
                <c:pt idx="6">
                  <c:v>3.7500000000000006E-2</c:v>
                </c:pt>
                <c:pt idx="7">
                  <c:v>3.5200000000000002E-2</c:v>
                </c:pt>
              </c:numCache>
            </c:numRef>
          </c:val>
        </c:ser>
      </c:pie3DChart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SANOFI-AVENTIS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Sheet1!$B$2:$M$2</c:f>
              <c:numCache>
                <c:formatCode>0.00</c:formatCode>
                <c:ptCount val="12"/>
                <c:pt idx="0">
                  <c:v>11.91</c:v>
                </c:pt>
                <c:pt idx="1">
                  <c:v>11.97</c:v>
                </c:pt>
                <c:pt idx="2">
                  <c:v>12</c:v>
                </c:pt>
                <c:pt idx="3">
                  <c:v>12.12</c:v>
                </c:pt>
                <c:pt idx="4">
                  <c:v>12.16</c:v>
                </c:pt>
                <c:pt idx="5">
                  <c:v>12.12</c:v>
                </c:pt>
                <c:pt idx="6">
                  <c:v>12.15</c:v>
                </c:pt>
                <c:pt idx="7">
                  <c:v>12.19</c:v>
                </c:pt>
                <c:pt idx="8">
                  <c:v>12.219999999999999</c:v>
                </c:pt>
                <c:pt idx="9">
                  <c:v>12.28</c:v>
                </c:pt>
                <c:pt idx="10">
                  <c:v>12.3</c:v>
                </c:pt>
                <c:pt idx="11">
                  <c:v>12.370000000000006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ASPEN/GSK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 b="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Sheet1!$B$3:$M$3</c:f>
              <c:numCache>
                <c:formatCode>0.00</c:formatCode>
                <c:ptCount val="12"/>
                <c:pt idx="0">
                  <c:v>9.620000000000001</c:v>
                </c:pt>
                <c:pt idx="1">
                  <c:v>9.67</c:v>
                </c:pt>
                <c:pt idx="2">
                  <c:v>9.82</c:v>
                </c:pt>
                <c:pt idx="3">
                  <c:v>9.9</c:v>
                </c:pt>
                <c:pt idx="4">
                  <c:v>9.99</c:v>
                </c:pt>
                <c:pt idx="5">
                  <c:v>10.09</c:v>
                </c:pt>
                <c:pt idx="6">
                  <c:v>10.130000000000001</c:v>
                </c:pt>
                <c:pt idx="7">
                  <c:v>10.120000000000001</c:v>
                </c:pt>
                <c:pt idx="8">
                  <c:v>10.210000000000001</c:v>
                </c:pt>
                <c:pt idx="9">
                  <c:v>10.3</c:v>
                </c:pt>
                <c:pt idx="10">
                  <c:v>10.4</c:v>
                </c:pt>
                <c:pt idx="11">
                  <c:v>10.47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ASTRAZENECA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Sheet1!$B$4:$M$4</c:f>
              <c:numCache>
                <c:formatCode>0.00</c:formatCode>
                <c:ptCount val="12"/>
                <c:pt idx="0">
                  <c:v>8.77</c:v>
                </c:pt>
                <c:pt idx="1">
                  <c:v>9</c:v>
                </c:pt>
                <c:pt idx="2">
                  <c:v>8.99</c:v>
                </c:pt>
                <c:pt idx="3">
                  <c:v>9.120000000000001</c:v>
                </c:pt>
                <c:pt idx="4">
                  <c:v>9.11</c:v>
                </c:pt>
                <c:pt idx="5">
                  <c:v>9.17</c:v>
                </c:pt>
                <c:pt idx="6">
                  <c:v>9.2100000000000009</c:v>
                </c:pt>
                <c:pt idx="7">
                  <c:v>9.2900000000000009</c:v>
                </c:pt>
                <c:pt idx="8">
                  <c:v>9.31</c:v>
                </c:pt>
                <c:pt idx="9">
                  <c:v>9.41</c:v>
                </c:pt>
                <c:pt idx="10">
                  <c:v>9.4700000000000006</c:v>
                </c:pt>
                <c:pt idx="11">
                  <c:v>9.4500000000000028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PFIZER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 b="0"/>
                </a:pPr>
                <a:endParaRPr lang="en-US"/>
              </a:p>
            </c:txPr>
            <c:dLblPos val="b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Sheet1!$B$5:$M$5</c:f>
              <c:numCache>
                <c:formatCode>0.00</c:formatCode>
                <c:ptCount val="12"/>
                <c:pt idx="0">
                  <c:v>8.9500000000000028</c:v>
                </c:pt>
                <c:pt idx="1">
                  <c:v>8.98</c:v>
                </c:pt>
                <c:pt idx="2">
                  <c:v>8.89</c:v>
                </c:pt>
                <c:pt idx="3">
                  <c:v>8.83</c:v>
                </c:pt>
                <c:pt idx="4">
                  <c:v>8.83</c:v>
                </c:pt>
                <c:pt idx="5">
                  <c:v>8.8000000000000007</c:v>
                </c:pt>
                <c:pt idx="6">
                  <c:v>8.81</c:v>
                </c:pt>
                <c:pt idx="7">
                  <c:v>8.7900000000000009</c:v>
                </c:pt>
                <c:pt idx="8">
                  <c:v>8.7199999999999989</c:v>
                </c:pt>
                <c:pt idx="9">
                  <c:v>8.7000000000000011</c:v>
                </c:pt>
                <c:pt idx="10">
                  <c:v>8.67</c:v>
                </c:pt>
                <c:pt idx="11">
                  <c:v>8.67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MERCK &amp; CO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/>
                </a:pPr>
                <a:endParaRPr lang="en-US"/>
              </a:p>
            </c:txPr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Sheet1!$B$6:$M$6</c:f>
              <c:numCache>
                <c:formatCode>0.00</c:formatCode>
                <c:ptCount val="12"/>
                <c:pt idx="0">
                  <c:v>7.79</c:v>
                </c:pt>
                <c:pt idx="1">
                  <c:v>7.6499999999999995</c:v>
                </c:pt>
                <c:pt idx="2">
                  <c:v>7.6499999999999995</c:v>
                </c:pt>
                <c:pt idx="3">
                  <c:v>7.59</c:v>
                </c:pt>
                <c:pt idx="4">
                  <c:v>7.56</c:v>
                </c:pt>
                <c:pt idx="5">
                  <c:v>7.48</c:v>
                </c:pt>
                <c:pt idx="6">
                  <c:v>7.42</c:v>
                </c:pt>
                <c:pt idx="7">
                  <c:v>7.38</c:v>
                </c:pt>
                <c:pt idx="8">
                  <c:v>7.4</c:v>
                </c:pt>
                <c:pt idx="9">
                  <c:v>7.38</c:v>
                </c:pt>
                <c:pt idx="10">
                  <c:v>7.3599999999999985</c:v>
                </c:pt>
                <c:pt idx="11">
                  <c:v>7.34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ROCHE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Sheet1!$B$7:$M$7</c:f>
              <c:numCache>
                <c:formatCode>0.00</c:formatCode>
                <c:ptCount val="12"/>
                <c:pt idx="0">
                  <c:v>6.21</c:v>
                </c:pt>
                <c:pt idx="1">
                  <c:v>6.14</c:v>
                </c:pt>
                <c:pt idx="2">
                  <c:v>6.14</c:v>
                </c:pt>
                <c:pt idx="3">
                  <c:v>6.13</c:v>
                </c:pt>
                <c:pt idx="4">
                  <c:v>6.1899999999999995</c:v>
                </c:pt>
                <c:pt idx="5">
                  <c:v>6.31</c:v>
                </c:pt>
                <c:pt idx="6">
                  <c:v>6.3599999999999985</c:v>
                </c:pt>
                <c:pt idx="7">
                  <c:v>6.48</c:v>
                </c:pt>
                <c:pt idx="8">
                  <c:v>6.48</c:v>
                </c:pt>
                <c:pt idx="9">
                  <c:v>6.3599999999999985</c:v>
                </c:pt>
                <c:pt idx="10">
                  <c:v>6.34</c:v>
                </c:pt>
                <c:pt idx="11">
                  <c:v>6.22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NOVARTIS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Sheet1!$B$8:$M$8</c:f>
              <c:numCache>
                <c:formatCode>0.00</c:formatCode>
                <c:ptCount val="12"/>
                <c:pt idx="0">
                  <c:v>5.42</c:v>
                </c:pt>
                <c:pt idx="1">
                  <c:v>5.3199999999999985</c:v>
                </c:pt>
                <c:pt idx="2">
                  <c:v>5.3199999999999985</c:v>
                </c:pt>
                <c:pt idx="3">
                  <c:v>5.3</c:v>
                </c:pt>
                <c:pt idx="4">
                  <c:v>5.29</c:v>
                </c:pt>
                <c:pt idx="5">
                  <c:v>5.25</c:v>
                </c:pt>
                <c:pt idx="6">
                  <c:v>5.3</c:v>
                </c:pt>
                <c:pt idx="7">
                  <c:v>5.25</c:v>
                </c:pt>
                <c:pt idx="8">
                  <c:v>5.2700000000000014</c:v>
                </c:pt>
                <c:pt idx="9">
                  <c:v>5.2700000000000014</c:v>
                </c:pt>
                <c:pt idx="10">
                  <c:v>5.23</c:v>
                </c:pt>
                <c:pt idx="11">
                  <c:v>5.24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ADCOCK/PARKE MED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65"/>
                </a:pPr>
                <a:endParaRPr lang="en-US"/>
              </a:p>
            </c:txPr>
            <c:dLblPos val="b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Sheet1!$B$9:$M$9</c:f>
              <c:numCache>
                <c:formatCode>0.00</c:formatCode>
                <c:ptCount val="12"/>
                <c:pt idx="0">
                  <c:v>5.24</c:v>
                </c:pt>
                <c:pt idx="1">
                  <c:v>5.31</c:v>
                </c:pt>
                <c:pt idx="2">
                  <c:v>5.31</c:v>
                </c:pt>
                <c:pt idx="3">
                  <c:v>5.28</c:v>
                </c:pt>
                <c:pt idx="4">
                  <c:v>5.23</c:v>
                </c:pt>
                <c:pt idx="5">
                  <c:v>5.26</c:v>
                </c:pt>
                <c:pt idx="6">
                  <c:v>5.22</c:v>
                </c:pt>
                <c:pt idx="7">
                  <c:v>5.23</c:v>
                </c:pt>
                <c:pt idx="8">
                  <c:v>5.2700000000000014</c:v>
                </c:pt>
                <c:pt idx="9">
                  <c:v>5.25</c:v>
                </c:pt>
                <c:pt idx="10">
                  <c:v>5.23</c:v>
                </c:pt>
                <c:pt idx="11">
                  <c:v>5.22</c:v>
                </c:pt>
              </c:numCache>
            </c:numRef>
          </c:val>
        </c:ser>
        <c:marker val="1"/>
        <c:axId val="123515264"/>
        <c:axId val="123516800"/>
      </c:lineChart>
      <c:catAx>
        <c:axId val="12351526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355" b="1"/>
            </a:pPr>
            <a:endParaRPr lang="en-US"/>
          </a:p>
        </c:txPr>
        <c:crossAx val="123516800"/>
        <c:crossesAt val="3"/>
        <c:auto val="1"/>
        <c:lblAlgn val="ctr"/>
        <c:lblOffset val="100"/>
      </c:catAx>
      <c:valAx>
        <c:axId val="123516800"/>
        <c:scaling>
          <c:orientation val="minMax"/>
          <c:min val="5"/>
        </c:scaling>
        <c:axPos val="l"/>
        <c:numFmt formatCode="0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35152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1763809004087921E-2"/>
          <c:y val="1.9415815490733753E-3"/>
          <c:w val="0.94341693604088972"/>
          <c:h val="0.10311147163442939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txPr>
    <a:bodyPr/>
    <a:lstStyle/>
    <a:p>
      <a:pPr>
        <a:defRPr sz="1742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   ADCOCK INGRAM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18.541738150632927</c:v>
                </c:pt>
                <c:pt idx="1">
                  <c:v>18.81931314435349</c:v>
                </c:pt>
                <c:pt idx="2">
                  <c:v>18.727829966839021</c:v>
                </c:pt>
                <c:pt idx="3">
                  <c:v>18.699956937458868</c:v>
                </c:pt>
                <c:pt idx="4">
                  <c:v>18.552377342629502</c:v>
                </c:pt>
                <c:pt idx="5">
                  <c:v>18.605672564862889</c:v>
                </c:pt>
                <c:pt idx="6">
                  <c:v>18.478088113590495</c:v>
                </c:pt>
                <c:pt idx="7">
                  <c:v>18.736543201019789</c:v>
                </c:pt>
                <c:pt idx="8">
                  <c:v>18.786070284598992</c:v>
                </c:pt>
                <c:pt idx="9">
                  <c:v>18.709126117744159</c:v>
                </c:pt>
                <c:pt idx="10">
                  <c:v>18.844412193005926</c:v>
                </c:pt>
                <c:pt idx="11">
                  <c:v>18.930802327818245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 ASPEN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Sheet1!$B$3:$M$3</c:f>
              <c:numCache>
                <c:formatCode>#,##0.0</c:formatCode>
                <c:ptCount val="12"/>
                <c:pt idx="0">
                  <c:v>14.550677991565976</c:v>
                </c:pt>
                <c:pt idx="1">
                  <c:v>14.684872512116485</c:v>
                </c:pt>
                <c:pt idx="2">
                  <c:v>14.836153804118014</c:v>
                </c:pt>
                <c:pt idx="3">
                  <c:v>14.975050320438324</c:v>
                </c:pt>
                <c:pt idx="4">
                  <c:v>15.145275501224415</c:v>
                </c:pt>
                <c:pt idx="5">
                  <c:v>15.244173500749218</c:v>
                </c:pt>
                <c:pt idx="6">
                  <c:v>15.315793387509824</c:v>
                </c:pt>
                <c:pt idx="7">
                  <c:v>15.354099107427057</c:v>
                </c:pt>
                <c:pt idx="8">
                  <c:v>15.37023362863032</c:v>
                </c:pt>
                <c:pt idx="9">
                  <c:v>15.489583561132656</c:v>
                </c:pt>
                <c:pt idx="10">
                  <c:v>15.349014117479594</c:v>
                </c:pt>
                <c:pt idx="11">
                  <c:v>15.379248715737956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JOHNSON &amp; JOHNSON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Sheet1!$B$4:$M$4</c:f>
              <c:numCache>
                <c:formatCode>#,##0.0</c:formatCode>
                <c:ptCount val="12"/>
                <c:pt idx="0">
                  <c:v>7.4857717808459894</c:v>
                </c:pt>
                <c:pt idx="1">
                  <c:v>7.4706128716654145</c:v>
                </c:pt>
                <c:pt idx="2">
                  <c:v>7.491111395189689</c:v>
                </c:pt>
                <c:pt idx="3">
                  <c:v>7.5094433632768194</c:v>
                </c:pt>
                <c:pt idx="4">
                  <c:v>7.5541575040082245</c:v>
                </c:pt>
                <c:pt idx="5">
                  <c:v>7.613073690668819</c:v>
                </c:pt>
                <c:pt idx="6">
                  <c:v>7.6131100564731966</c:v>
                </c:pt>
                <c:pt idx="7">
                  <c:v>7.6304946686163655</c:v>
                </c:pt>
                <c:pt idx="8">
                  <c:v>7.5953934769610374</c:v>
                </c:pt>
                <c:pt idx="9">
                  <c:v>7.5713845597800855</c:v>
                </c:pt>
                <c:pt idx="10">
                  <c:v>7.5739894001196824</c:v>
                </c:pt>
                <c:pt idx="11">
                  <c:v>7.5530621672489016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 SANOFI-AVENTIS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Sheet1!$B$5:$M$5</c:f>
              <c:numCache>
                <c:formatCode>#,##0.0</c:formatCode>
                <c:ptCount val="12"/>
                <c:pt idx="0">
                  <c:v>4.0868629624381994</c:v>
                </c:pt>
                <c:pt idx="1">
                  <c:v>4.2368029849213418</c:v>
                </c:pt>
                <c:pt idx="2">
                  <c:v>4.2431455616836864</c:v>
                </c:pt>
                <c:pt idx="3">
                  <c:v>4.1928155331056667</c:v>
                </c:pt>
                <c:pt idx="4">
                  <c:v>4.2445098612494645</c:v>
                </c:pt>
                <c:pt idx="5">
                  <c:v>4.1906045383081345</c:v>
                </c:pt>
                <c:pt idx="6">
                  <c:v>4.2655419301894675</c:v>
                </c:pt>
                <c:pt idx="7">
                  <c:v>4.2334682227782023</c:v>
                </c:pt>
                <c:pt idx="8">
                  <c:v>4.2603952777068255</c:v>
                </c:pt>
                <c:pt idx="9">
                  <c:v>4.246175732610153</c:v>
                </c:pt>
                <c:pt idx="10">
                  <c:v>4.3456658813854006</c:v>
                </c:pt>
                <c:pt idx="11">
                  <c:v>4.319906871456376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  PFIZER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Sheet1!$B$6:$M$6</c:f>
              <c:numCache>
                <c:formatCode>#,##0.0</c:formatCode>
                <c:ptCount val="12"/>
                <c:pt idx="0">
                  <c:v>4.0987190744056541</c:v>
                </c:pt>
                <c:pt idx="1">
                  <c:v>4.0880985805725114</c:v>
                </c:pt>
                <c:pt idx="2">
                  <c:v>4.1865986260325085</c:v>
                </c:pt>
                <c:pt idx="3">
                  <c:v>4.1948025918072345</c:v>
                </c:pt>
                <c:pt idx="4">
                  <c:v>4.1566649973842544</c:v>
                </c:pt>
                <c:pt idx="5">
                  <c:v>4.1455180099148237</c:v>
                </c:pt>
                <c:pt idx="6">
                  <c:v>4.2651810675237654</c:v>
                </c:pt>
                <c:pt idx="7">
                  <c:v>4.3066468173597601</c:v>
                </c:pt>
                <c:pt idx="8">
                  <c:v>4.2627582061841025</c:v>
                </c:pt>
                <c:pt idx="9">
                  <c:v>4.2357284316751924</c:v>
                </c:pt>
                <c:pt idx="10">
                  <c:v>4.1966725456523504</c:v>
                </c:pt>
                <c:pt idx="11">
                  <c:v>4.1863567502877705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 CIPLA MEDPRO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Sheet1!$B$7:$M$7</c:f>
              <c:numCache>
                <c:formatCode>#,##0.0</c:formatCode>
                <c:ptCount val="12"/>
                <c:pt idx="0">
                  <c:v>3.6361697089064595</c:v>
                </c:pt>
                <c:pt idx="1">
                  <c:v>3.7216853477819476</c:v>
                </c:pt>
                <c:pt idx="2">
                  <c:v>3.7187469275830467</c:v>
                </c:pt>
                <c:pt idx="3">
                  <c:v>3.7232965808080212</c:v>
                </c:pt>
                <c:pt idx="4">
                  <c:v>3.7851495937761803</c:v>
                </c:pt>
                <c:pt idx="5">
                  <c:v>3.8016880710559207</c:v>
                </c:pt>
                <c:pt idx="6">
                  <c:v>3.8423558494740138</c:v>
                </c:pt>
                <c:pt idx="7">
                  <c:v>3.8745058792841327</c:v>
                </c:pt>
                <c:pt idx="8">
                  <c:v>3.9275933217665395</c:v>
                </c:pt>
                <c:pt idx="9">
                  <c:v>3.9797465068124032</c:v>
                </c:pt>
                <c:pt idx="10">
                  <c:v>4.0031752003204275</c:v>
                </c:pt>
                <c:pt idx="11">
                  <c:v>4.0374480790482865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  NOVARTIS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Sheet1!$B$8:$M$8</c:f>
              <c:numCache>
                <c:formatCode>#,##0.0</c:formatCode>
                <c:ptCount val="12"/>
                <c:pt idx="0">
                  <c:v>4.0429668295277255</c:v>
                </c:pt>
                <c:pt idx="1">
                  <c:v>4.0364540542874305</c:v>
                </c:pt>
                <c:pt idx="2">
                  <c:v>4.0006983593842724</c:v>
                </c:pt>
                <c:pt idx="3">
                  <c:v>3.9962180968839567</c:v>
                </c:pt>
                <c:pt idx="4">
                  <c:v>3.9657631830818167</c:v>
                </c:pt>
                <c:pt idx="5">
                  <c:v>3.9686086718875111</c:v>
                </c:pt>
                <c:pt idx="6">
                  <c:v>3.9953703362887567</c:v>
                </c:pt>
                <c:pt idx="7">
                  <c:v>3.9957479608936723</c:v>
                </c:pt>
                <c:pt idx="8">
                  <c:v>3.9994145843203945</c:v>
                </c:pt>
                <c:pt idx="9">
                  <c:v>3.9754714614488167</c:v>
                </c:pt>
                <c:pt idx="10">
                  <c:v>3.9630467651478951</c:v>
                </c:pt>
                <c:pt idx="11">
                  <c:v>3.8951164513491587</c:v>
                </c:pt>
              </c:numCache>
            </c:numRef>
          </c:val>
        </c:ser>
        <c:marker val="1"/>
        <c:axId val="123909248"/>
        <c:axId val="123910784"/>
      </c:lineChart>
      <c:catAx>
        <c:axId val="12390924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3910784"/>
        <c:crosses val="autoZero"/>
        <c:auto val="1"/>
        <c:lblAlgn val="ctr"/>
        <c:lblOffset val="100"/>
      </c:catAx>
      <c:valAx>
        <c:axId val="123910784"/>
        <c:scaling>
          <c:orientation val="minMax"/>
          <c:max val="20"/>
          <c:min val="1"/>
        </c:scaling>
        <c:axPos val="l"/>
        <c:numFmt formatCode="#,##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3909248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4229147672330432E-2"/>
          <c:y val="0"/>
          <c:w val="0.95361116176267446"/>
          <c:h val="9.0044596599338264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6"/>
  <c:chart>
    <c:autoTitleDeleted val="1"/>
    <c:plotArea>
      <c:layout>
        <c:manualLayout>
          <c:layoutTarget val="inner"/>
          <c:xMode val="edge"/>
          <c:yMode val="edge"/>
          <c:x val="0.16987085797237739"/>
          <c:y val="0.30637181839259697"/>
          <c:w val="0.82941834923691693"/>
          <c:h val="0.5062408258789181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Scripts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Sheet1!$A$2:$A$11</c:f>
              <c:strCache>
                <c:ptCount val="10"/>
                <c:pt idx="0">
                  <c:v>ASPEN/GSK</c:v>
                </c:pt>
                <c:pt idx="1">
                  <c:v>ADCOCK</c:v>
                </c:pt>
                <c:pt idx="2">
                  <c:v>NOVARTIS</c:v>
                </c:pt>
                <c:pt idx="3">
                  <c:v>CIPLA MEDPRO</c:v>
                </c:pt>
                <c:pt idx="4">
                  <c:v>PFIZER/WYETH</c:v>
                </c:pt>
                <c:pt idx="5">
                  <c:v>MSD/SCHERING</c:v>
                </c:pt>
                <c:pt idx="6">
                  <c:v>SANOFI AVENTIS</c:v>
                </c:pt>
                <c:pt idx="7">
                  <c:v>BAYER SCHERING</c:v>
                </c:pt>
                <c:pt idx="8">
                  <c:v>RANBAXY/B-TABS</c:v>
                </c:pt>
                <c:pt idx="9">
                  <c:v>J &amp; J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50289176</c:v>
                </c:pt>
                <c:pt idx="1">
                  <c:v>30892927</c:v>
                </c:pt>
                <c:pt idx="2">
                  <c:v>16034743</c:v>
                </c:pt>
                <c:pt idx="3">
                  <c:v>12022442</c:v>
                </c:pt>
                <c:pt idx="4">
                  <c:v>9601399</c:v>
                </c:pt>
                <c:pt idx="5">
                  <c:v>7117345</c:v>
                </c:pt>
                <c:pt idx="6">
                  <c:v>6479418</c:v>
                </c:pt>
                <c:pt idx="7">
                  <c:v>6277183</c:v>
                </c:pt>
                <c:pt idx="8">
                  <c:v>6204683</c:v>
                </c:pt>
                <c:pt idx="9">
                  <c:v>5938691</c:v>
                </c:pt>
              </c:numCache>
            </c:numRef>
          </c:val>
        </c:ser>
        <c:axId val="124025472"/>
        <c:axId val="124228736"/>
      </c:barChart>
      <c:catAx>
        <c:axId val="124025472"/>
        <c:scaling>
          <c:orientation val="minMax"/>
        </c:scaling>
        <c:axPos val="b"/>
        <c:numFmt formatCode="#,##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24228736"/>
        <c:crosses val="autoZero"/>
        <c:auto val="1"/>
        <c:lblAlgn val="ctr"/>
        <c:lblOffset val="50"/>
      </c:catAx>
      <c:valAx>
        <c:axId val="12422873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4025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4.4884507111356824E-2"/>
                  <c:y val="-6.2395072403550828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-4.7524772235554145E-2"/>
                  <c:y val="0.20501238075452557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-5.5445567608146423E-2"/>
                  <c:y val="4.45679088596796E-3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4.7619056546504791E-3"/>
                  <c:y val="4.0111117973711433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1.9047622618601923E-2"/>
                  <c:y val="1.7827163543871625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5"/>
              <c:layout>
                <c:manualLayout>
                  <c:x val="-4.0476198064529068E-2"/>
                  <c:y val="0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6"/>
              <c:layout>
                <c:manualLayout>
                  <c:x val="-1.4285716963951416E-2"/>
                  <c:y val="-1.7827163543871666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7"/>
              <c:layout>
                <c:manualLayout>
                  <c:x val="-1.4285716963951416E-2"/>
                  <c:y val="-3.1197536201775417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8"/>
              <c:layout>
                <c:manualLayout>
                  <c:x val="-7.1428584819757434E-3"/>
                  <c:y val="-6.2395072403550828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9"/>
              <c:layout>
                <c:manualLayout>
                  <c:x val="-3.3026815340610298E-2"/>
                  <c:y val="-8.4679026833390528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10"/>
              <c:layout>
                <c:manualLayout>
                  <c:x val="3.6963711738764282E-2"/>
                  <c:y val="-4.4567908859679532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11"/>
              <c:layout>
                <c:manualLayout>
                  <c:x val="5.8085832732343898E-2"/>
                  <c:y val="-3.5654327087743666E-2"/>
                </c:manualLayout>
              </c:layout>
              <c:dLblPos val="outEnd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Val val="1"/>
            <c:showCatName val="1"/>
            <c:separator> </c:separator>
            <c:showLeaderLines val="1"/>
          </c:dLbls>
          <c:cat>
            <c:strRef>
              <c:f>Sheet1!$A$2:$A$13</c:f>
              <c:strCache>
                <c:ptCount val="12"/>
                <c:pt idx="0">
                  <c:v>Aspen</c:v>
                </c:pt>
                <c:pt idx="1">
                  <c:v>Other</c:v>
                </c:pt>
                <c:pt idx="2">
                  <c:v>Multinationals</c:v>
                </c:pt>
                <c:pt idx="3">
                  <c:v>Gulf Drug</c:v>
                </c:pt>
                <c:pt idx="4">
                  <c:v>Biotech</c:v>
                </c:pt>
                <c:pt idx="5">
                  <c:v>Adcock</c:v>
                </c:pt>
                <c:pt idx="6">
                  <c:v>Pharmachem</c:v>
                </c:pt>
                <c:pt idx="7">
                  <c:v>GSK</c:v>
                </c:pt>
                <c:pt idx="8">
                  <c:v>Sandoz</c:v>
                </c:pt>
                <c:pt idx="9">
                  <c:v>Daiichi Sankyo</c:v>
                </c:pt>
                <c:pt idx="10">
                  <c:v>Biogaran</c:v>
                </c:pt>
                <c:pt idx="11">
                  <c:v>Cipla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</c:v>
                </c:pt>
                <c:pt idx="1">
                  <c:v>0.19</c:v>
                </c:pt>
                <c:pt idx="2">
                  <c:v>0.36000000000000032</c:v>
                </c:pt>
                <c:pt idx="3">
                  <c:v>2.0000000000000011E-2</c:v>
                </c:pt>
                <c:pt idx="4">
                  <c:v>2.0000000000000011E-2</c:v>
                </c:pt>
                <c:pt idx="5">
                  <c:v>2.0000000000000011E-2</c:v>
                </c:pt>
                <c:pt idx="6">
                  <c:v>2.0000000000000011E-2</c:v>
                </c:pt>
                <c:pt idx="7">
                  <c:v>2.0000000000000011E-2</c:v>
                </c:pt>
                <c:pt idx="8">
                  <c:v>1.0000000000000005E-2</c:v>
                </c:pt>
                <c:pt idx="9">
                  <c:v>4.0000000000000022E-2</c:v>
                </c:pt>
                <c:pt idx="10">
                  <c:v>4.0000000000000022E-2</c:v>
                </c:pt>
                <c:pt idx="11">
                  <c:v>6.0000000000000032E-2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0372314850742999E-3"/>
                  <c:y val="-5.3389881297729903E-3"/>
                </c:manualLayout>
              </c:layout>
              <c:showVal val="1"/>
              <c:showCatName val="1"/>
              <c:separator> </c:separator>
            </c:dLbl>
            <c:dLbl>
              <c:idx val="1"/>
              <c:layout>
                <c:manualLayout>
                  <c:x val="-0.21534427335496348"/>
                  <c:y val="7.1004844235945802E-2"/>
                </c:manualLayout>
              </c:layout>
              <c:showVal val="1"/>
              <c:showCatName val="1"/>
              <c:separator> </c:separator>
            </c:dLbl>
            <c:dLbl>
              <c:idx val="2"/>
              <c:layout>
                <c:manualLayout>
                  <c:x val="1.6833181514383285E-2"/>
                  <c:y val="7.6384636669552725E-2"/>
                </c:manualLayout>
              </c:layout>
              <c:showVal val="1"/>
              <c:showCatName val="1"/>
              <c:separator> </c:separator>
            </c:dLbl>
            <c:dLbl>
              <c:idx val="3"/>
              <c:layout>
                <c:manualLayout>
                  <c:x val="0"/>
                  <c:y val="-1.0495376999889063E-2"/>
                </c:manualLayout>
              </c:layout>
              <c:showVal val="1"/>
              <c:showCatName val="1"/>
              <c:separator> </c:separator>
            </c:dLbl>
            <c:dLbl>
              <c:idx val="4"/>
              <c:layout>
                <c:manualLayout>
                  <c:x val="3.389048621630507E-3"/>
                  <c:y val="-2.0392970948610804E-2"/>
                </c:manualLayout>
              </c:layout>
              <c:showVal val="1"/>
              <c:showCatName val="1"/>
              <c:separator> </c:separator>
            </c:dLbl>
            <c:dLbl>
              <c:idx val="5"/>
              <c:layout>
                <c:manualLayout>
                  <c:x val="9.7848222826577517E-3"/>
                  <c:y val="-3.4724462562688803E-2"/>
                </c:manualLayout>
              </c:layout>
              <c:showVal val="1"/>
              <c:showCatName val="1"/>
              <c:separator> </c:separator>
            </c:dLbl>
            <c:dLbl>
              <c:idx val="6"/>
              <c:layout>
                <c:manualLayout>
                  <c:x val="2.1491669320980695E-2"/>
                  <c:y val="-4.216895277029345E-2"/>
                </c:manualLayout>
              </c:layout>
              <c:showVal val="1"/>
              <c:showCatName val="1"/>
              <c:separator> </c:separator>
            </c:dLbl>
            <c:dLbl>
              <c:idx val="7"/>
              <c:layout>
                <c:manualLayout>
                  <c:x val="3.248522100128521E-2"/>
                  <c:y val="-7.3212357073362308E-2"/>
                </c:manualLayout>
              </c:layout>
              <c:showVal val="1"/>
              <c:showCatName val="1"/>
              <c:separator> </c:separator>
            </c:dLbl>
            <c:dLbl>
              <c:idx val="8"/>
              <c:layout>
                <c:manualLayout>
                  <c:x val="1.4717154761890545E-3"/>
                  <c:y val="-0.10103196634665072"/>
                </c:manualLayout>
              </c:layout>
              <c:showVal val="1"/>
              <c:showCatName val="1"/>
              <c:separator> </c:separator>
            </c:dLbl>
            <c:dLbl>
              <c:idx val="9"/>
              <c:layout>
                <c:manualLayout>
                  <c:x val="6.5493419319522489E-2"/>
                  <c:y val="-6.5285100946022301E-2"/>
                </c:manualLayout>
              </c:layout>
              <c:showVal val="1"/>
              <c:showCatName val="1"/>
              <c:separator> </c:separator>
            </c:dLbl>
            <c:dLbl>
              <c:idx val="10"/>
              <c:layout>
                <c:manualLayout>
                  <c:x val="6.7696727039690041E-2"/>
                  <c:y val="-6.2501992397648184E-2"/>
                </c:manualLayout>
              </c:layout>
              <c:showVal val="1"/>
              <c:showCatName val="1"/>
              <c:separator> </c:separator>
            </c:dLbl>
            <c:dLbl>
              <c:idx val="11"/>
              <c:layout>
                <c:manualLayout>
                  <c:x val="0.10541829627658662"/>
                  <c:y val="-3.0995459246063981E-2"/>
                </c:manualLayout>
              </c:layout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Sheet1!$A$2:$A$13</c:f>
              <c:strCache>
                <c:ptCount val="12"/>
                <c:pt idx="0">
                  <c:v>Aspen/GSK</c:v>
                </c:pt>
                <c:pt idx="1">
                  <c:v>Other</c:v>
                </c:pt>
                <c:pt idx="2">
                  <c:v>Multinationals</c:v>
                </c:pt>
                <c:pt idx="3">
                  <c:v>Gulf Drug</c:v>
                </c:pt>
                <c:pt idx="4">
                  <c:v>Biotech</c:v>
                </c:pt>
                <c:pt idx="5">
                  <c:v>Adcock</c:v>
                </c:pt>
                <c:pt idx="6">
                  <c:v>Pharmachem</c:v>
                </c:pt>
                <c:pt idx="7">
                  <c:v>Sandoz</c:v>
                </c:pt>
                <c:pt idx="8">
                  <c:v>Daiichi Sankyo</c:v>
                </c:pt>
                <c:pt idx="9">
                  <c:v>Biogaran</c:v>
                </c:pt>
                <c:pt idx="10">
                  <c:v>Cipla</c:v>
                </c:pt>
                <c:pt idx="11">
                  <c:v>Dezzo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0.30000000000000032</c:v>
                </c:pt>
                <c:pt idx="1">
                  <c:v>0.25</c:v>
                </c:pt>
                <c:pt idx="2">
                  <c:v>0.19</c:v>
                </c:pt>
                <c:pt idx="3">
                  <c:v>4.0000000000000022E-2</c:v>
                </c:pt>
                <c:pt idx="4">
                  <c:v>2.0000000000000011E-2</c:v>
                </c:pt>
                <c:pt idx="5">
                  <c:v>3.0000000000000002E-2</c:v>
                </c:pt>
                <c:pt idx="6">
                  <c:v>2.0000000000000011E-2</c:v>
                </c:pt>
                <c:pt idx="7">
                  <c:v>2.0000000000000011E-2</c:v>
                </c:pt>
                <c:pt idx="8">
                  <c:v>3.0000000000000002E-2</c:v>
                </c:pt>
                <c:pt idx="9">
                  <c:v>0.05</c:v>
                </c:pt>
                <c:pt idx="10">
                  <c:v>3.0000000000000002E-2</c:v>
                </c:pt>
                <c:pt idx="11">
                  <c:v>2.0000000000000011E-2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.21153846153846412"/>
                  <c:y val="-0.164423064474328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Brazil </a:t>
                    </a:r>
                    <a:r>
                      <a:rPr lang="en-US" dirty="0"/>
                      <a:t>68%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21730784373107348"/>
                  <c:y val="7.49999943216244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Colombia </a:t>
                    </a:r>
                    <a:r>
                      <a:rPr lang="en-US" dirty="0"/>
                      <a:t>3%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20769230769230906"/>
                  <c:y val="4.32692274932444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Argentina </a:t>
                    </a:r>
                    <a:r>
                      <a:rPr lang="en-US" dirty="0"/>
                      <a:t>1%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1769230769230768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Chile 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0.21153846153846412"/>
                  <c:y val="-3.17307668283796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Mexico 16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15384615384615577"/>
                  <c:y val="-0.152884603809464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Venezuela  </a:t>
                    </a:r>
                    <a:r>
                      <a:rPr lang="en-US" dirty="0"/>
                      <a:t>11%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Sheet1!$A$2:$A$7</c:f>
              <c:strCache>
                <c:ptCount val="6"/>
                <c:pt idx="0">
                  <c:v>Brazil</c:v>
                </c:pt>
                <c:pt idx="1">
                  <c:v>Colombia</c:v>
                </c:pt>
                <c:pt idx="2">
                  <c:v>Argentina</c:v>
                </c:pt>
                <c:pt idx="3">
                  <c:v>Chile</c:v>
                </c:pt>
                <c:pt idx="4">
                  <c:v>Mexico</c:v>
                </c:pt>
                <c:pt idx="5">
                  <c:v>Venezuela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0.68</c:v>
                </c:pt>
                <c:pt idx="1">
                  <c:v>3.0000000000000002E-2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0.16</c:v>
                </c:pt>
                <c:pt idx="5">
                  <c:v>0.11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3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0186264263777729E-2"/>
                  <c:y val="2.7229273484391139E-3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8.1490114110221688E-3"/>
                  <c:y val="-2.9952200832829842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2.0372528527555452E-2"/>
                  <c:y val="2.7229273484391013E-3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6.1117585582666344E-3"/>
                  <c:y val="-8.1687820453173049E-3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5"/>
              <c:layout>
                <c:manualLayout>
                  <c:x val="-2.2409781380311002E-2"/>
                  <c:y val="-2.9952200832829842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6"/>
              <c:layout>
                <c:manualLayout>
                  <c:x val="-1.4260930382899268E-2"/>
                  <c:y val="-7.0796111059416619E-2"/>
                </c:manualLayout>
              </c:layout>
              <c:dLblPos val="outEnd"/>
              <c:showVal val="1"/>
              <c:showCatName val="1"/>
              <c:separator> </c:separator>
            </c:dLbl>
            <c:dLbl>
              <c:idx val="7"/>
              <c:layout>
                <c:manualLayout>
                  <c:x val="5.0931321318888723E-2"/>
                  <c:y val="-5.1735619620342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Taiwan </a:t>
                    </a:r>
                    <a:r>
                      <a:rPr lang="en-US" dirty="0"/>
                      <a:t>3%</a:t>
                    </a:r>
                  </a:p>
                </c:rich>
              </c:tx>
              <c:dLblPos val="outEnd"/>
              <c:showVal val="1"/>
              <c:showCatName val="1"/>
              <c:separator> </c:separator>
            </c:dLbl>
            <c:dLbl>
              <c:idx val="8"/>
              <c:layout>
                <c:manualLayout>
                  <c:x val="7.5378355551955156E-2"/>
                  <c:y val="-5.1735619620342503E-2"/>
                </c:manualLayout>
              </c:layout>
              <c:dLblPos val="outEnd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Val val="1"/>
            <c:showCatName val="1"/>
            <c:separator> </c:separator>
            <c:showLeaderLines val="1"/>
          </c:dLbls>
          <c:cat>
            <c:strRef>
              <c:f>Sheet1!$A$2:$A$10</c:f>
              <c:strCache>
                <c:ptCount val="9"/>
                <c:pt idx="0">
                  <c:v>Australia</c:v>
                </c:pt>
                <c:pt idx="1">
                  <c:v>Japan</c:v>
                </c:pt>
                <c:pt idx="2">
                  <c:v>New Zealand</c:v>
                </c:pt>
                <c:pt idx="3">
                  <c:v>Philippines</c:v>
                </c:pt>
                <c:pt idx="4">
                  <c:v>Indonesia</c:v>
                </c:pt>
                <c:pt idx="5">
                  <c:v>Malaysia</c:v>
                </c:pt>
                <c:pt idx="6">
                  <c:v>Thailand</c:v>
                </c:pt>
                <c:pt idx="7">
                  <c:v>Tawain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0.72000000000000064</c:v>
                </c:pt>
                <c:pt idx="1">
                  <c:v>7.0000000000000021E-2</c:v>
                </c:pt>
                <c:pt idx="2">
                  <c:v>0.05</c:v>
                </c:pt>
                <c:pt idx="3">
                  <c:v>4.0000000000000022E-2</c:v>
                </c:pt>
                <c:pt idx="4">
                  <c:v>2.0000000000000011E-2</c:v>
                </c:pt>
                <c:pt idx="5">
                  <c:v>2.0000000000000011E-2</c:v>
                </c:pt>
                <c:pt idx="6">
                  <c:v>2.0000000000000011E-2</c:v>
                </c:pt>
                <c:pt idx="7">
                  <c:v>3.0000000000000002E-2</c:v>
                </c:pt>
                <c:pt idx="8">
                  <c:v>3.0000000000000002E-2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noFill/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6"/>
  <c:chart>
    <c:title>
      <c:tx>
        <c:rich>
          <a:bodyPr/>
          <a:lstStyle/>
          <a:p>
            <a:pPr>
              <a:defRPr/>
            </a:pPr>
            <a:r>
              <a:rPr lang="en-US" dirty="0"/>
              <a:t>31 December 2008</a:t>
            </a:r>
            <a:r>
              <a:rPr lang="en-US"/>
              <a:t>: </a:t>
            </a:r>
            <a:r>
              <a:rPr lang="en-US" smtClean="0"/>
              <a:t>R4.142bn</a:t>
            </a:r>
            <a:endParaRPr lang="en-US" dirty="0"/>
          </a:p>
        </c:rich>
      </c:tx>
      <c:layout>
        <c:manualLayout>
          <c:xMode val="edge"/>
          <c:yMode val="edge"/>
          <c:x val="0.16161598976627514"/>
          <c:y val="0"/>
        </c:manualLayout>
      </c:layout>
    </c:title>
    <c:plotArea>
      <c:layout>
        <c:manualLayout>
          <c:layoutTarget val="inner"/>
          <c:xMode val="edge"/>
          <c:yMode val="edge"/>
          <c:x val="0.13866203507290994"/>
          <c:y val="0.18088195178059124"/>
          <c:w val="0.69532569393149002"/>
          <c:h val="0.73335639511231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31 Dec 2008: R4.1bn</c:v>
                </c:pt>
              </c:strCache>
            </c:strRef>
          </c:tx>
          <c:dLbls>
            <c:dLbl>
              <c:idx val="0"/>
              <c:layout>
                <c:manualLayout>
                  <c:x val="0.15207743347109173"/>
                  <c:y val="-0.1730771371080302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6.9160993825739175E-2"/>
                  <c:y val="0.22788459813108736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0255993901113246E-2"/>
                  <c:y val="-0.12980790961478567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South Africa</c:v>
                </c:pt>
                <c:pt idx="1">
                  <c:v>International</c:v>
                </c:pt>
                <c:pt idx="2">
                  <c:v>Sub-Saharan Africa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0.39000000000000246</c:v>
                </c:pt>
                <c:pt idx="2">
                  <c:v>0.11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31 December </a:t>
            </a:r>
            <a:r>
              <a:rPr lang="en-US" dirty="0"/>
              <a:t>2009</a:t>
            </a:r>
            <a:r>
              <a:rPr lang="en-US"/>
              <a:t>: </a:t>
            </a:r>
            <a:r>
              <a:rPr lang="en-US" smtClean="0"/>
              <a:t>R1.361bn</a:t>
            </a:r>
            <a:endParaRPr lang="en-US" dirty="0"/>
          </a:p>
        </c:rich>
      </c:tx>
      <c:layout>
        <c:manualLayout>
          <c:xMode val="edge"/>
          <c:yMode val="edge"/>
          <c:x val="0.16829633872944375"/>
          <c:y val="0"/>
        </c:manualLayout>
      </c:layout>
    </c:title>
    <c:plotArea>
      <c:layout>
        <c:manualLayout>
          <c:layoutTarget val="inner"/>
          <c:xMode val="edge"/>
          <c:yMode val="edge"/>
          <c:x val="0.13866203507290994"/>
          <c:y val="0.18088195178059124"/>
          <c:w val="0.69532569393149002"/>
          <c:h val="0.73335639511231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30 June 2009: R8.7bn</c:v>
                </c:pt>
              </c:strCache>
            </c:strRef>
          </c:tx>
          <c:dLbls>
            <c:dLbl>
              <c:idx val="0"/>
              <c:layout>
                <c:manualLayout>
                  <c:x val="0.10393089650627656"/>
                  <c:y val="0.2019230616351407"/>
                </c:manualLayout>
              </c:layout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9.5725825729467126E-2"/>
                  <c:y val="0.34615359281090302"/>
                </c:manualLayout>
              </c:layout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0"/>
                  <c:y val="-0.13846152797838218"/>
                </c:manualLayout>
              </c:layout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Sheet1!$A$2:$A$4</c:f>
              <c:strCache>
                <c:ptCount val="3"/>
                <c:pt idx="0">
                  <c:v>South Africa</c:v>
                </c:pt>
                <c:pt idx="1">
                  <c:v>International</c:v>
                </c:pt>
                <c:pt idx="2">
                  <c:v>Sub-Saharan Africa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0.37000000000000038</c:v>
                </c:pt>
                <c:pt idx="2">
                  <c:v>3.0000000000000002E-2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6"/>
  <c:chart>
    <c:title>
      <c:tx>
        <c:rich>
          <a:bodyPr/>
          <a:lstStyle/>
          <a:p>
            <a:pPr>
              <a:defRPr/>
            </a:pPr>
            <a:r>
              <a:rPr lang="en-US" dirty="0"/>
              <a:t>31 December 2008</a:t>
            </a:r>
            <a:r>
              <a:rPr lang="en-US"/>
              <a:t>: </a:t>
            </a:r>
            <a:r>
              <a:rPr lang="en-US" smtClean="0"/>
              <a:t>R1.184bn</a:t>
            </a:r>
            <a:endParaRPr lang="en-US" dirty="0"/>
          </a:p>
        </c:rich>
      </c:tx>
      <c:layout>
        <c:manualLayout>
          <c:xMode val="edge"/>
          <c:yMode val="edge"/>
          <c:x val="0.16161598976627523"/>
          <c:y val="0"/>
        </c:manualLayout>
      </c:layout>
    </c:title>
    <c:plotArea>
      <c:layout>
        <c:manualLayout>
          <c:layoutTarget val="inner"/>
          <c:xMode val="edge"/>
          <c:yMode val="edge"/>
          <c:x val="0.13866203507290994"/>
          <c:y val="0.18088195178059124"/>
          <c:w val="0.69532569393149024"/>
          <c:h val="0.733356395112314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31 Dec 2008: R4.1bn</c:v>
                </c:pt>
              </c:strCache>
            </c:strRef>
          </c:tx>
          <c:dLbls>
            <c:dLbl>
              <c:idx val="0"/>
              <c:layout>
                <c:manualLayout>
                  <c:x val="0.11213596728308819"/>
                  <c:y val="0.3490382079771193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0393111186246491"/>
                  <c:y val="0.1644230644743289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1.3675117961352181E-2"/>
                  <c:y val="-0.14423075831081478"/>
                </c:manualLayout>
              </c:layout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South Africa</c:v>
                </c:pt>
                <c:pt idx="1">
                  <c:v>International</c:v>
                </c:pt>
                <c:pt idx="2">
                  <c:v>Sub-Saharan Africa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0.49000000000000032</c:v>
                </c:pt>
                <c:pt idx="2">
                  <c:v>8.0000000000000043E-2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 at December 2008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5.2502731718385778E-2"/>
                  <c:y val="9.9548158158940248E-2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1.2170675418819821E-2"/>
                  <c:y val="4.1265479022352565E-2"/>
                </c:manualLayout>
              </c:layout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2.4341350837639549E-2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-7.3024052512918724E-3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0.17038945586347817"/>
                  <c:y val="0"/>
                </c:manualLayout>
              </c:layout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South Africa</c:v>
                </c:pt>
                <c:pt idx="1">
                  <c:v>USA &amp; Canada</c:v>
                </c:pt>
                <c:pt idx="2">
                  <c:v>Asia Pacific</c:v>
                </c:pt>
                <c:pt idx="3">
                  <c:v>Europe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0.67000000000000581</c:v>
                </c:pt>
                <c:pt idx="1">
                  <c:v>0.19</c:v>
                </c:pt>
                <c:pt idx="2">
                  <c:v>2.0000000000000011E-2</c:v>
                </c:pt>
                <c:pt idx="3">
                  <c:v>0.11</c:v>
                </c:pt>
                <c:pt idx="4">
                  <c:v>1.0000000000000005E-2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 at June 2009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5.2502731718385778E-2"/>
                  <c:y val="0.21592666431343821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1.2170675418819821E-2"/>
                  <c:y val="4.1265479022352565E-2"/>
                </c:manualLayout>
              </c:layout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2.4341350837639549E-2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-7.3024052512918724E-3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0.18073010839480291"/>
                  <c:y val="0"/>
                </c:manualLayout>
              </c:layout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South Africa</c:v>
                </c:pt>
                <c:pt idx="1">
                  <c:v>USA &amp; Canada</c:v>
                </c:pt>
                <c:pt idx="2">
                  <c:v>Asia Pacific</c:v>
                </c:pt>
                <c:pt idx="3">
                  <c:v>Europe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0.23</c:v>
                </c:pt>
                <c:pt idx="2">
                  <c:v>2.0000000000000011E-2</c:v>
                </c:pt>
                <c:pt idx="3">
                  <c:v>0.15000000000000024</c:v>
                </c:pt>
                <c:pt idx="4">
                  <c:v>1.0000000000000005E-2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 at December 2009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4587077628569901E-2"/>
                  <c:y val="0.29040890825232024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1.2170675418819821E-2"/>
                  <c:y val="4.1265479022352565E-2"/>
                </c:manualLayout>
              </c:layout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2.4341350837639549E-2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-7.3024052512918724E-3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0.17038945586347826"/>
                  <c:y val="0"/>
                </c:manualLayout>
              </c:layout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South Africa</c:v>
                </c:pt>
                <c:pt idx="1">
                  <c:v>USA &amp; Canada</c:v>
                </c:pt>
                <c:pt idx="2">
                  <c:v>Asia Pacific</c:v>
                </c:pt>
                <c:pt idx="3">
                  <c:v>Europe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0.49000000000000032</c:v>
                </c:pt>
                <c:pt idx="1">
                  <c:v>0.24000000000000021</c:v>
                </c:pt>
                <c:pt idx="2">
                  <c:v>2.0000000000000011E-2</c:v>
                </c:pt>
                <c:pt idx="3">
                  <c:v>0.24000000000000021</c:v>
                </c:pt>
                <c:pt idx="4">
                  <c:v>1.0000000000000005E-2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Sheet1!$A$2:$A$4</c:f>
              <c:strCache>
                <c:ptCount val="3"/>
                <c:pt idx="0">
                  <c:v>Ethical/Branded</c:v>
                </c:pt>
                <c:pt idx="1">
                  <c:v>Generic</c:v>
                </c:pt>
                <c:pt idx="2">
                  <c:v>OTC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11.08</c:v>
                </c:pt>
                <c:pt idx="1">
                  <c:v>4.2</c:v>
                </c:pt>
                <c:pt idx="2">
                  <c:v>5.8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   ASPEN/GSK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12.5</c:v>
                </c:pt>
                <c:pt idx="1">
                  <c:v>12.53</c:v>
                </c:pt>
                <c:pt idx="2">
                  <c:v>12.61</c:v>
                </c:pt>
                <c:pt idx="3">
                  <c:v>12.65</c:v>
                </c:pt>
                <c:pt idx="4">
                  <c:v>12.719999999999999</c:v>
                </c:pt>
                <c:pt idx="5">
                  <c:v>12.81</c:v>
                </c:pt>
                <c:pt idx="6">
                  <c:v>12.81</c:v>
                </c:pt>
                <c:pt idx="7">
                  <c:v>12.69</c:v>
                </c:pt>
                <c:pt idx="8">
                  <c:v>12.66</c:v>
                </c:pt>
                <c:pt idx="9">
                  <c:v>12.77</c:v>
                </c:pt>
                <c:pt idx="10">
                  <c:v>12.76</c:v>
                </c:pt>
                <c:pt idx="11">
                  <c:v>16.194825709680899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 ADCOCK INGRAM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Sheet1!$B$3:$M$3</c:f>
              <c:numCache>
                <c:formatCode>#,##0.0</c:formatCode>
                <c:ptCount val="12"/>
                <c:pt idx="0">
                  <c:v>10.243917979919448</c:v>
                </c:pt>
                <c:pt idx="1">
                  <c:v>10.351541391201156</c:v>
                </c:pt>
                <c:pt idx="2">
                  <c:v>10.294390349489065</c:v>
                </c:pt>
                <c:pt idx="3">
                  <c:v>10.229091180737248</c:v>
                </c:pt>
                <c:pt idx="4">
                  <c:v>10.11437488597446</c:v>
                </c:pt>
                <c:pt idx="5">
                  <c:v>10.100344156275492</c:v>
                </c:pt>
                <c:pt idx="6">
                  <c:v>9.9901046608403732</c:v>
                </c:pt>
                <c:pt idx="7">
                  <c:v>10.043637309700674</c:v>
                </c:pt>
                <c:pt idx="8">
                  <c:v>10.060047767897252</c:v>
                </c:pt>
                <c:pt idx="9">
                  <c:v>9.9988293499568019</c:v>
                </c:pt>
                <c:pt idx="10">
                  <c:v>10.014066884434468</c:v>
                </c:pt>
                <c:pt idx="11">
                  <c:v>10.023081342553448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SANOFI-AVENTIS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Sheet1!$B$4:$M$4</c:f>
              <c:numCache>
                <c:formatCode>#,##0.0</c:formatCode>
                <c:ptCount val="12"/>
                <c:pt idx="0">
                  <c:v>7.5789549640691787</c:v>
                </c:pt>
                <c:pt idx="1">
                  <c:v>7.647379151426362</c:v>
                </c:pt>
                <c:pt idx="2">
                  <c:v>7.6667889555268856</c:v>
                </c:pt>
                <c:pt idx="3">
                  <c:v>7.7246198921684677</c:v>
                </c:pt>
                <c:pt idx="4">
                  <c:v>7.7450627202810924</c:v>
                </c:pt>
                <c:pt idx="5">
                  <c:v>7.7071042628117246</c:v>
                </c:pt>
                <c:pt idx="6">
                  <c:v>7.751822321547551</c:v>
                </c:pt>
                <c:pt idx="7">
                  <c:v>7.7600809943301874</c:v>
                </c:pt>
                <c:pt idx="8">
                  <c:v>7.7791675612229314</c:v>
                </c:pt>
                <c:pt idx="9">
                  <c:v>7.7954644280015142</c:v>
                </c:pt>
                <c:pt idx="10">
                  <c:v>7.8266024367247402</c:v>
                </c:pt>
                <c:pt idx="11">
                  <c:v>7.854954835605616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 PFIZER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Sheet1!$B$5:$M$5</c:f>
              <c:numCache>
                <c:formatCode>#,##0.0</c:formatCode>
                <c:ptCount val="12"/>
                <c:pt idx="0">
                  <c:v>7.1766498457175194</c:v>
                </c:pt>
                <c:pt idx="1">
                  <c:v>7.2201759981062255</c:v>
                </c:pt>
                <c:pt idx="2">
                  <c:v>7.1758993191902292</c:v>
                </c:pt>
                <c:pt idx="3">
                  <c:v>7.1581410430554655</c:v>
                </c:pt>
                <c:pt idx="4">
                  <c:v>7.1586337888531935</c:v>
                </c:pt>
                <c:pt idx="5">
                  <c:v>7.1421921577612251</c:v>
                </c:pt>
                <c:pt idx="6">
                  <c:v>7.2006700834032999</c:v>
                </c:pt>
                <c:pt idx="7">
                  <c:v>7.2139907142920334</c:v>
                </c:pt>
                <c:pt idx="8">
                  <c:v>7.1667706751994356</c:v>
                </c:pt>
                <c:pt idx="9">
                  <c:v>7.1535355484369703</c:v>
                </c:pt>
                <c:pt idx="10">
                  <c:v>7.135918577464504</c:v>
                </c:pt>
                <c:pt idx="11">
                  <c:v>7.1471695714971375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  NOVARTIS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Sheet1!$B$6:$M$6</c:f>
              <c:numCache>
                <c:formatCode>#,##0.0</c:formatCode>
                <c:ptCount val="12"/>
                <c:pt idx="0">
                  <c:v>6.2922746186129475</c:v>
                </c:pt>
                <c:pt idx="1">
                  <c:v>6.2019256001550396</c:v>
                </c:pt>
                <c:pt idx="2">
                  <c:v>6.1712423210511878</c:v>
                </c:pt>
                <c:pt idx="3">
                  <c:v>6.1666926042825194</c:v>
                </c:pt>
                <c:pt idx="4">
                  <c:v>6.1334751830828518</c:v>
                </c:pt>
                <c:pt idx="5">
                  <c:v>6.1238558727752013</c:v>
                </c:pt>
                <c:pt idx="6">
                  <c:v>6.1471814734154417</c:v>
                </c:pt>
                <c:pt idx="7">
                  <c:v>6.1339866531507345</c:v>
                </c:pt>
                <c:pt idx="8">
                  <c:v>6.1377274747390915</c:v>
                </c:pt>
                <c:pt idx="9">
                  <c:v>6.1134194287221684</c:v>
                </c:pt>
                <c:pt idx="10">
                  <c:v>6.0706345129287689</c:v>
                </c:pt>
                <c:pt idx="11">
                  <c:v>6.0371389179013955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 ASTRAZENECA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Sheet1!$B$7:$M$7</c:f>
              <c:numCache>
                <c:formatCode>#,##0.0</c:formatCode>
                <c:ptCount val="12"/>
                <c:pt idx="0">
                  <c:v>4.6711518320868555</c:v>
                </c:pt>
                <c:pt idx="1">
                  <c:v>4.7822046259931499</c:v>
                </c:pt>
                <c:pt idx="2">
                  <c:v>4.7764134538420917</c:v>
                </c:pt>
                <c:pt idx="3">
                  <c:v>4.8543185864271745</c:v>
                </c:pt>
                <c:pt idx="4">
                  <c:v>4.8452605422837198</c:v>
                </c:pt>
                <c:pt idx="5">
                  <c:v>4.8740356277471255</c:v>
                </c:pt>
                <c:pt idx="6">
                  <c:v>4.8993191634444111</c:v>
                </c:pt>
                <c:pt idx="7">
                  <c:v>4.9406686473820924</c:v>
                </c:pt>
                <c:pt idx="8">
                  <c:v>4.9413493643687172</c:v>
                </c:pt>
                <c:pt idx="9">
                  <c:v>4.9878913518974644</c:v>
                </c:pt>
                <c:pt idx="10">
                  <c:v>5.0168514779378715</c:v>
                </c:pt>
                <c:pt idx="11">
                  <c:v>5.0068197471030116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  CIPLA MEDPRO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Sheet1!$B$8:$M$8</c:f>
              <c:numCache>
                <c:formatCode>#,##0.0</c:formatCode>
                <c:ptCount val="12"/>
                <c:pt idx="0">
                  <c:v>3.9535343175324047</c:v>
                </c:pt>
                <c:pt idx="1">
                  <c:v>4.0929960608241371</c:v>
                </c:pt>
                <c:pt idx="2">
                  <c:v>4.1186527280430214</c:v>
                </c:pt>
                <c:pt idx="3">
                  <c:v>4.14190938895951</c:v>
                </c:pt>
                <c:pt idx="4">
                  <c:v>4.2449853419238615</c:v>
                </c:pt>
                <c:pt idx="5">
                  <c:v>4.2673402086137058</c:v>
                </c:pt>
                <c:pt idx="6">
                  <c:v>4.3182468824730424</c:v>
                </c:pt>
                <c:pt idx="7">
                  <c:v>4.3938033631797095</c:v>
                </c:pt>
                <c:pt idx="8">
                  <c:v>4.4408273435457479</c:v>
                </c:pt>
                <c:pt idx="9">
                  <c:v>4.4900515973773878</c:v>
                </c:pt>
                <c:pt idx="10">
                  <c:v>4.5223630574572296</c:v>
                </c:pt>
                <c:pt idx="11">
                  <c:v>4.5441974157281564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  MERCK &amp; CO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Sheet1!$B$1:$M$1</c:f>
              <c:strCache>
                <c:ptCount val="12"/>
                <c:pt idx="0">
                  <c:v>Jan-09</c:v>
                </c:pt>
                <c:pt idx="1">
                  <c:v>Feb-09</c:v>
                </c:pt>
                <c:pt idx="2">
                  <c:v>Mar-09</c:v>
                </c:pt>
                <c:pt idx="3">
                  <c:v>Apr-09</c:v>
                </c:pt>
                <c:pt idx="4">
                  <c:v>May-09</c:v>
                </c:pt>
                <c:pt idx="5">
                  <c:v>Jun-09</c:v>
                </c:pt>
                <c:pt idx="6">
                  <c:v>Jul-09</c:v>
                </c:pt>
                <c:pt idx="7">
                  <c:v>Aug-09</c:v>
                </c:pt>
                <c:pt idx="8">
                  <c:v>Sep-09</c:v>
                </c:pt>
                <c:pt idx="9">
                  <c:v>Oct-09</c:v>
                </c:pt>
                <c:pt idx="10">
                  <c:v>Nov-09</c:v>
                </c:pt>
                <c:pt idx="11">
                  <c:v>Dec-09</c:v>
                </c:pt>
              </c:strCache>
            </c:strRef>
          </c:cat>
          <c:val>
            <c:numRef>
              <c:f>Sheet1!$B$9:$M$9</c:f>
              <c:numCache>
                <c:formatCode>#,##0.0</c:formatCode>
                <c:ptCount val="12"/>
                <c:pt idx="0">
                  <c:v>4.5584719732930497</c:v>
                </c:pt>
                <c:pt idx="1">
                  <c:v>4.4652827717013404</c:v>
                </c:pt>
                <c:pt idx="2">
                  <c:v>4.4605085134734326</c:v>
                </c:pt>
                <c:pt idx="3">
                  <c:v>4.4282085348612004</c:v>
                </c:pt>
                <c:pt idx="4">
                  <c:v>4.3927280595575366</c:v>
                </c:pt>
                <c:pt idx="5">
                  <c:v>4.3456487938841502</c:v>
                </c:pt>
                <c:pt idx="6">
                  <c:v>4.3158141284978635</c:v>
                </c:pt>
                <c:pt idx="7">
                  <c:v>4.2919952144110516</c:v>
                </c:pt>
                <c:pt idx="8">
                  <c:v>4.2953171193441904</c:v>
                </c:pt>
                <c:pt idx="9">
                  <c:v>4.2847591681502175</c:v>
                </c:pt>
                <c:pt idx="10">
                  <c:v>4.2829956555121864</c:v>
                </c:pt>
                <c:pt idx="11">
                  <c:v>4.2769724545939924</c:v>
                </c:pt>
              </c:numCache>
            </c:numRef>
          </c:val>
        </c:ser>
        <c:marker val="1"/>
        <c:axId val="123065856"/>
        <c:axId val="123067392"/>
      </c:lineChart>
      <c:catAx>
        <c:axId val="12306585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3067392"/>
        <c:crosses val="autoZero"/>
        <c:auto val="1"/>
        <c:lblAlgn val="ctr"/>
        <c:lblOffset val="100"/>
      </c:catAx>
      <c:valAx>
        <c:axId val="123067392"/>
        <c:scaling>
          <c:orientation val="minMax"/>
          <c:max val="17"/>
          <c:min val="2"/>
        </c:scaling>
        <c:axPos val="l"/>
        <c:numFmt formatCode="#,##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3065856"/>
        <c:crosses val="autoZero"/>
        <c:crossBetween val="between"/>
        <c:minorUnit val="2"/>
      </c:valAx>
    </c:plotArea>
    <c:legend>
      <c:legendPos val="t"/>
      <c:layout>
        <c:manualLayout>
          <c:xMode val="edge"/>
          <c:yMode val="edge"/>
          <c:x val="6.1451360685177266E-2"/>
          <c:y val="1.3675134086500083E-2"/>
          <c:w val="0.86711114794861166"/>
          <c:h val="9.0044596599338264E-2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0.33044</cdr:x>
      <cdr:y>0.30762</cdr:y>
    </cdr:from>
    <cdr:to>
      <cdr:x>0.90254</cdr:x>
      <cdr:y>0.40538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1911" y="1523137"/>
          <a:ext cx="3119699" cy="484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 in  approximately 4 script lines </a:t>
          </a:r>
        </a:p>
        <a:p xmlns:a="http://schemas.openxmlformats.org/drawingml/2006/main">
          <a:pPr algn="ctr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dispensed are for Aspen/GSK brands</a:t>
          </a:r>
          <a:endParaRPr lang="en-Z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2624" cy="340265"/>
          </a:xfrm>
          <a:prstGeom prst="rect">
            <a:avLst/>
          </a:prstGeom>
        </p:spPr>
        <p:txBody>
          <a:bodyPr vert="horz" lIns="91371" tIns="45686" rIns="91371" bIns="4568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4" cy="340265"/>
          </a:xfrm>
          <a:prstGeom prst="rect">
            <a:avLst/>
          </a:prstGeom>
        </p:spPr>
        <p:txBody>
          <a:bodyPr vert="horz" lIns="91371" tIns="45686" rIns="91371" bIns="45686" rtlCol="0"/>
          <a:lstStyle>
            <a:lvl1pPr algn="r">
              <a:defRPr sz="1100"/>
            </a:lvl1pPr>
          </a:lstStyle>
          <a:p>
            <a:fld id="{3F80D71B-C009-45A3-BA28-1CA9C8F4EB27}" type="datetimeFigureOut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456330"/>
            <a:ext cx="4302624" cy="340264"/>
          </a:xfrm>
          <a:prstGeom prst="rect">
            <a:avLst/>
          </a:prstGeom>
        </p:spPr>
        <p:txBody>
          <a:bodyPr vert="horz" lIns="91371" tIns="45686" rIns="91371" bIns="4568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7" y="6456330"/>
            <a:ext cx="4302624" cy="340264"/>
          </a:xfrm>
          <a:prstGeom prst="rect">
            <a:avLst/>
          </a:prstGeom>
        </p:spPr>
        <p:txBody>
          <a:bodyPr vert="horz" lIns="91371" tIns="45686" rIns="91371" bIns="45686" rtlCol="0" anchor="b"/>
          <a:lstStyle>
            <a:lvl1pPr algn="r">
              <a:defRPr sz="1100"/>
            </a:lvl1pPr>
          </a:lstStyle>
          <a:p>
            <a:fld id="{1C80587A-7F7B-408F-AECF-D7BC5D1DB5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4301543" cy="339884"/>
          </a:xfrm>
          <a:prstGeom prst="rect">
            <a:avLst/>
          </a:prstGeom>
        </p:spPr>
        <p:txBody>
          <a:bodyPr vert="horz" lIns="95479" tIns="47738" rIns="95479" bIns="4773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7" y="1"/>
            <a:ext cx="4301543" cy="339884"/>
          </a:xfrm>
          <a:prstGeom prst="rect">
            <a:avLst/>
          </a:prstGeom>
        </p:spPr>
        <p:txBody>
          <a:bodyPr vert="horz" lIns="95479" tIns="47738" rIns="95479" bIns="47738" rtlCol="0"/>
          <a:lstStyle>
            <a:lvl1pPr algn="r">
              <a:defRPr sz="1100"/>
            </a:lvl1pPr>
          </a:lstStyle>
          <a:p>
            <a:fld id="{A1B62316-DFEB-4B36-B3F0-7D8947462E53}" type="datetimeFigureOut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9" tIns="47738" rIns="95479" bIns="477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903"/>
            <a:ext cx="7941310" cy="3058954"/>
          </a:xfrm>
          <a:prstGeom prst="rect">
            <a:avLst/>
          </a:prstGeom>
        </p:spPr>
        <p:txBody>
          <a:bodyPr vert="horz" lIns="95479" tIns="47738" rIns="95479" bIns="47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6456613"/>
            <a:ext cx="4301543" cy="339884"/>
          </a:xfrm>
          <a:prstGeom prst="rect">
            <a:avLst/>
          </a:prstGeom>
        </p:spPr>
        <p:txBody>
          <a:bodyPr vert="horz" lIns="95479" tIns="47738" rIns="95479" bIns="4773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7" y="6456613"/>
            <a:ext cx="4301543" cy="339884"/>
          </a:xfrm>
          <a:prstGeom prst="rect">
            <a:avLst/>
          </a:prstGeom>
        </p:spPr>
        <p:txBody>
          <a:bodyPr vert="horz" lIns="95479" tIns="47738" rIns="95479" bIns="47738" rtlCol="0" anchor="b"/>
          <a:lstStyle>
            <a:lvl1pPr algn="r">
              <a:defRPr sz="1100"/>
            </a:lvl1pPr>
          </a:lstStyle>
          <a:p>
            <a:fld id="{1D5BB515-1FDA-4F66-B290-8A2926899C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B515-1FDA-4F66-B290-8A2926899CE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B515-1FDA-4F66-B290-8A2926899CE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B515-1FDA-4F66-B290-8A2926899CE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B515-1FDA-4F66-B290-8A2926899CE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A82E-1DD9-4E79-BD5E-F71045DBB1D1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59AB-BEFF-494D-82EE-BD16D300C019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1406"/>
          <a:stretch>
            <a:fillRect/>
          </a:stretch>
        </p:blipFill>
        <p:spPr bwMode="auto">
          <a:xfrm>
            <a:off x="0" y="0"/>
            <a:ext cx="9906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spen_logo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7" y="6286520"/>
            <a:ext cx="1500199" cy="5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5714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bIns="0" anchor="b" anchorCtr="0">
            <a:noAutofit/>
          </a:bodyPr>
          <a:lstStyle>
            <a:lvl1pPr algn="l">
              <a:defRPr sz="2400" b="1" u="non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TC Avant Garde Gothic Demi" pitchFamily="34" charset="0"/>
              </a:defRPr>
            </a:lvl1pPr>
          </a:lstStyle>
          <a:p>
            <a:r>
              <a:rPr lang="en-US" smtClean="0"/>
              <a:t> 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92" y="857232"/>
            <a:ext cx="9394858" cy="5572164"/>
          </a:xfrm>
          <a:noFill/>
        </p:spPr>
        <p:txBody>
          <a:bodyPr>
            <a:normAutofit/>
          </a:bodyPr>
          <a:lstStyle>
            <a:lvl1pPr>
              <a:buClr>
                <a:srgbClr val="00529C"/>
              </a:buClr>
              <a:buFontTx/>
              <a:buBlip>
                <a:blip r:embed="rId4"/>
              </a:buBlip>
              <a:defRPr sz="1800">
                <a:latin typeface="+mn-lt"/>
              </a:defRPr>
            </a:lvl1pPr>
            <a:lvl2pPr marL="542925" indent="-185738">
              <a:buClr>
                <a:srgbClr val="EE1B24"/>
              </a:buClr>
              <a:buSzPct val="120000"/>
              <a:buFont typeface="Arial" pitchFamily="34" charset="0"/>
              <a:buChar char="•"/>
              <a:defRPr sz="1600">
                <a:latin typeface="+mn-lt"/>
              </a:defRPr>
            </a:lvl2pPr>
            <a:lvl3pPr marL="715963" indent="-173038">
              <a:buClr>
                <a:schemeClr val="tx2"/>
              </a:buClr>
              <a:buSzPct val="120000"/>
              <a:buFont typeface="Calibri" pitchFamily="34" charset="0"/>
              <a:buChar char="~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00529C"/>
              </a:buClr>
              <a:buNone/>
              <a:defRPr sz="1600">
                <a:latin typeface="+mn-lt"/>
              </a:defRPr>
            </a:lvl4pPr>
            <a:lvl5pPr>
              <a:buClr>
                <a:srgbClr val="00529C"/>
              </a:buClr>
              <a:buNone/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4600" y="6492899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C00000"/>
                </a:solidFill>
              </a:defRPr>
            </a:lvl1pPr>
          </a:lstStyle>
          <a:p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274C-9E82-4ABF-BD83-942F331F695A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3F31-3A1D-4518-9038-C482A7ABE925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EDC-3743-4270-9DB6-1D8E77135092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8FE-FB30-4F7A-B707-9975B370A89A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E94-5FD5-41BA-9648-9E0E2CD4809C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D07-1422-44DC-912B-2A122D13E1BA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BD9B-1757-444F-BB80-27576071F887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B53F-9F4B-4FEC-84AD-33F8CB818292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-background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32" t="8546" r="1834" b="4480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1385057"/>
            <a:ext cx="9906000" cy="4870604"/>
            <a:chOff x="0" y="1385057"/>
            <a:chExt cx="9906000" cy="4870604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385057"/>
              <a:ext cx="9906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necticut" pitchFamily="66" charset="0"/>
                </a:rPr>
                <a:t>Interim Results for </a:t>
              </a:r>
              <a:r>
                <a:rPr lang="en-US" sz="60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necticut" pitchFamily="66" charset="0"/>
                </a:rPr>
                <a:t>the </a:t>
              </a:r>
            </a:p>
            <a:p>
              <a:pPr algn="ctr"/>
              <a:r>
                <a:rPr lang="en-US" sz="60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necticut" pitchFamily="66" charset="0"/>
                </a:rPr>
                <a:t>Six </a:t>
              </a:r>
              <a:r>
                <a:rPr lang="en-US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necticut" pitchFamily="66" charset="0"/>
                </a:rPr>
                <a:t>Months</a:t>
              </a:r>
            </a:p>
            <a:p>
              <a:pPr algn="ctr"/>
              <a:r>
                <a:rPr lang="en-US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necticut" pitchFamily="66" charset="0"/>
                </a:rPr>
                <a:t>ended 31 December 2009</a:t>
              </a:r>
              <a:endParaRPr lang="en-Z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necticut" pitchFamily="66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18970" y="4673601"/>
              <a:ext cx="3860800" cy="1582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3" name="Picture 12" descr="Aspen Holdings Colour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25372" y="4901654"/>
              <a:ext cx="3022373" cy="9666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ABRIDGED BALANCE SHEET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97274" y="812557"/>
            <a:ext cx="1285884" cy="5747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6034" y="812557"/>
            <a:ext cx="1285884" cy="5747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Year Ended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30 June 2009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11588" y="3574140"/>
            <a:ext cx="2286016" cy="287340"/>
            <a:chOff x="5611588" y="3312888"/>
            <a:chExt cx="2286016" cy="28734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11588" y="3312888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40348" y="3312888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11588" y="359864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040348" y="359864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611816" y="1812689"/>
            <a:ext cx="2285560" cy="1249599"/>
            <a:chOff x="5611816" y="1812689"/>
            <a:chExt cx="2285560" cy="1249599"/>
          </a:xfrm>
        </p:grpSpPr>
        <p:sp>
          <p:nvSpPr>
            <p:cNvPr id="15" name="Rectangle 14"/>
            <p:cNvSpPr/>
            <p:nvPr/>
          </p:nvSpPr>
          <p:spPr>
            <a:xfrm>
              <a:off x="5611816" y="1812689"/>
              <a:ext cx="856800" cy="1249599"/>
            </a:xfrm>
            <a:prstGeom prst="rect">
              <a:avLst/>
            </a:prstGeom>
            <a:noFill/>
            <a:ln w="28575">
              <a:solidFill>
                <a:srgbClr val="005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40576" y="1812690"/>
              <a:ext cx="856800" cy="1235310"/>
            </a:xfrm>
            <a:prstGeom prst="rect">
              <a:avLst/>
            </a:prstGeom>
            <a:noFill/>
            <a:ln w="28575">
              <a:solidFill>
                <a:srgbClr val="005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11588" y="6144320"/>
            <a:ext cx="2286016" cy="287340"/>
            <a:chOff x="5611588" y="5883068"/>
            <a:chExt cx="2286016" cy="2873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611588" y="5883068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0348" y="5883068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11588" y="616882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0348" y="616882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619073" y="4848226"/>
            <a:ext cx="2285560" cy="812346"/>
            <a:chOff x="5611816" y="1812689"/>
            <a:chExt cx="2285560" cy="1249599"/>
          </a:xfrm>
        </p:grpSpPr>
        <p:sp>
          <p:nvSpPr>
            <p:cNvPr id="25" name="Rectangle 24"/>
            <p:cNvSpPr/>
            <p:nvPr/>
          </p:nvSpPr>
          <p:spPr>
            <a:xfrm>
              <a:off x="5611816" y="1812689"/>
              <a:ext cx="856800" cy="1249599"/>
            </a:xfrm>
            <a:prstGeom prst="rect">
              <a:avLst/>
            </a:prstGeom>
            <a:noFill/>
            <a:ln w="28575">
              <a:solidFill>
                <a:srgbClr val="005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40576" y="1812690"/>
              <a:ext cx="856800" cy="1235310"/>
            </a:xfrm>
            <a:prstGeom prst="rect">
              <a:avLst/>
            </a:prstGeom>
            <a:noFill/>
            <a:ln w="28575">
              <a:solidFill>
                <a:srgbClr val="005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682366" y="741119"/>
            <a:ext cx="8572560" cy="61099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b="1" dirty="0" smtClean="0"/>
              <a:t>ASSETS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Non-current assets	11 564	  6 921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Tangible </a:t>
            </a:r>
            <a:r>
              <a:rPr lang="en-US" sz="1400" dirty="0" smtClean="0"/>
              <a:t>fixed assets	  2 952	  2 374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Goodwill </a:t>
            </a:r>
            <a:r>
              <a:rPr lang="en-US" sz="1400" dirty="0" smtClean="0"/>
              <a:t>	     688	     398	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Intangible </a:t>
            </a:r>
            <a:r>
              <a:rPr lang="en-US" sz="1400" dirty="0" smtClean="0"/>
              <a:t>assets	  7 850	  4 104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Investment </a:t>
            </a:r>
            <a:r>
              <a:rPr lang="en-US" sz="1400" dirty="0" smtClean="0"/>
              <a:t>in associates	        21	       22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Other </a:t>
            </a:r>
            <a:r>
              <a:rPr lang="en-US" sz="1400" dirty="0" smtClean="0"/>
              <a:t>non-current assets	        53	      </a:t>
            </a:r>
            <a:r>
              <a:rPr lang="en-US" sz="1000" dirty="0" smtClean="0"/>
              <a:t> </a:t>
            </a:r>
            <a:r>
              <a:rPr lang="en-US" sz="1400" dirty="0" smtClean="0"/>
              <a:t> 23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Current assets	  4 593	  3 536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Cash	  1 960	  2 065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b="1" dirty="0" smtClean="0"/>
              <a:t>TOTAL ASSETS	18 117	12 522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		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b="1" dirty="0" smtClean="0"/>
              <a:t>EQUITY &amp; LIABILITIES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Capital &amp; reserves	  9 713	  4 263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Non-current liabilities	  3 821	  4 038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Preference </a:t>
            </a:r>
            <a:r>
              <a:rPr lang="en-US" sz="1400" dirty="0" smtClean="0"/>
              <a:t>shares – liability	     390	     392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Long </a:t>
            </a:r>
            <a:r>
              <a:rPr lang="en-US" sz="1400" dirty="0" smtClean="0"/>
              <a:t>term interest bearing debt	  3 052	 3 434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smtClean="0"/>
              <a:t>   Other </a:t>
            </a:r>
            <a:r>
              <a:rPr lang="en-US" sz="1400" dirty="0" smtClean="0"/>
              <a:t>non-current liabilities	      379	     212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Short term interest bearing debt	  2 428	  2 670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dirty="0" smtClean="0"/>
              <a:t>Other current liabilities	  2 155	  1 551</a:t>
            </a:r>
          </a:p>
          <a:p>
            <a:pPr>
              <a:buNone/>
              <a:tabLst>
                <a:tab pos="5022850" algn="l"/>
                <a:tab pos="6454775" algn="l"/>
                <a:tab pos="7624763" algn="l"/>
              </a:tabLst>
            </a:pPr>
            <a:r>
              <a:rPr lang="en-US" sz="1400" b="1" dirty="0" smtClean="0"/>
              <a:t>TOTAL EQUITY &amp; LIABILITIES	18 117                       12 522</a:t>
            </a:r>
          </a:p>
          <a:p>
            <a:pPr>
              <a:buFontTx/>
              <a:buChar char="-"/>
              <a:tabLst>
                <a:tab pos="5022850" algn="l"/>
                <a:tab pos="6454775" algn="l"/>
                <a:tab pos="7624763" algn="l"/>
              </a:tabLst>
            </a:pP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ABRIDGED CASH FLOW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03187" y="1625346"/>
            <a:ext cx="845646" cy="28595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% Change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4426" y="1625346"/>
            <a:ext cx="1285884" cy="28595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45666" y="1625346"/>
            <a:ext cx="1285884" cy="28595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174494" y="4045861"/>
            <a:ext cx="2293277" cy="270094"/>
            <a:chOff x="4174494" y="3392731"/>
            <a:chExt cx="2293277" cy="270094"/>
          </a:xfrm>
        </p:grpSpPr>
        <p:grpSp>
          <p:nvGrpSpPr>
            <p:cNvPr id="10" name="Group 27"/>
            <p:cNvGrpSpPr/>
            <p:nvPr/>
          </p:nvGrpSpPr>
          <p:grpSpPr>
            <a:xfrm>
              <a:off x="4174494" y="3661237"/>
              <a:ext cx="2286017" cy="1588"/>
              <a:chOff x="5524504" y="3714752"/>
              <a:chExt cx="2286017" cy="158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524504" y="3714752"/>
                <a:ext cx="857256" cy="1588"/>
              </a:xfrm>
              <a:prstGeom prst="line">
                <a:avLst/>
              </a:prstGeom>
              <a:ln w="28575">
                <a:solidFill>
                  <a:srgbClr val="0052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953265" y="3714752"/>
                <a:ext cx="857256" cy="1588"/>
              </a:xfrm>
              <a:prstGeom prst="line">
                <a:avLst/>
              </a:prstGeom>
              <a:ln w="28575">
                <a:solidFill>
                  <a:srgbClr val="0052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7"/>
            <p:cNvGrpSpPr/>
            <p:nvPr/>
          </p:nvGrpSpPr>
          <p:grpSpPr>
            <a:xfrm>
              <a:off x="4181754" y="3392731"/>
              <a:ext cx="2286017" cy="1588"/>
              <a:chOff x="5524504" y="3714752"/>
              <a:chExt cx="2286017" cy="158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524504" y="3714752"/>
                <a:ext cx="857256" cy="1588"/>
              </a:xfrm>
              <a:prstGeom prst="line">
                <a:avLst/>
              </a:prstGeom>
              <a:ln w="28575">
                <a:solidFill>
                  <a:srgbClr val="0052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953265" y="3714752"/>
                <a:ext cx="857256" cy="1588"/>
              </a:xfrm>
              <a:prstGeom prst="line">
                <a:avLst/>
              </a:prstGeom>
              <a:ln w="28575">
                <a:solidFill>
                  <a:srgbClr val="0052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27"/>
          <p:cNvGrpSpPr/>
          <p:nvPr/>
        </p:nvGrpSpPr>
        <p:grpSpPr>
          <a:xfrm>
            <a:off x="4189011" y="3254848"/>
            <a:ext cx="2286017" cy="1588"/>
            <a:chOff x="5524504" y="3714752"/>
            <a:chExt cx="2286017" cy="15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-769242" y="1700179"/>
            <a:ext cx="9310718" cy="28282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b="1" dirty="0" smtClean="0"/>
          </a:p>
          <a:p>
            <a:pPr marL="1693863" indent="20638" defTabSz="1219200">
              <a:buNone/>
              <a:tabLst>
                <a:tab pos="5108575" algn="l"/>
                <a:tab pos="6545263" algn="l"/>
                <a:tab pos="7808913" algn="l"/>
              </a:tabLst>
            </a:pPr>
            <a:r>
              <a:rPr lang="en-US" sz="1400" b="1" dirty="0" smtClean="0"/>
              <a:t>Cash flows from operating activities</a:t>
            </a:r>
            <a:r>
              <a:rPr lang="en-US" sz="1400" dirty="0" smtClean="0"/>
              <a:t>	</a:t>
            </a:r>
          </a:p>
          <a:p>
            <a:pPr marL="1693863" indent="20638">
              <a:buNone/>
              <a:tabLst>
                <a:tab pos="5108575" algn="l"/>
                <a:tab pos="6545263" algn="l"/>
                <a:tab pos="7808913" algn="l"/>
              </a:tabLst>
            </a:pPr>
            <a:r>
              <a:rPr lang="en-US" sz="1400" dirty="0" smtClean="0"/>
              <a:t>Cash operating profit	1 482	1 328	  12%</a:t>
            </a:r>
          </a:p>
          <a:p>
            <a:pPr marL="1693863" indent="20638">
              <a:buNone/>
              <a:tabLst>
                <a:tab pos="5108575" algn="l"/>
                <a:tab pos="6545263" algn="l"/>
                <a:tab pos="7808913" algn="l"/>
              </a:tabLst>
            </a:pPr>
            <a:r>
              <a:rPr lang="en-US" sz="1400" dirty="0" smtClean="0"/>
              <a:t>Working capital requirements	(316)	(297)	    6%</a:t>
            </a:r>
          </a:p>
          <a:p>
            <a:pPr marL="1693863" indent="20638">
              <a:buNone/>
              <a:tabLst>
                <a:tab pos="5108575" algn="l"/>
                <a:tab pos="6545263" algn="l"/>
                <a:tab pos="7808913" algn="l"/>
              </a:tabLst>
            </a:pPr>
            <a:r>
              <a:rPr lang="en-US" sz="1400" dirty="0" smtClean="0"/>
              <a:t>Cash generated from operations	1 166	1 031	  13%</a:t>
            </a:r>
          </a:p>
          <a:p>
            <a:pPr marL="1693863" indent="20638">
              <a:buNone/>
              <a:tabLst>
                <a:tab pos="5108575" algn="l"/>
                <a:tab pos="6545263" algn="l"/>
                <a:tab pos="7808913" algn="l"/>
              </a:tabLst>
            </a:pPr>
            <a:r>
              <a:rPr lang="en-US" sz="1400" dirty="0" smtClean="0"/>
              <a:t>Net funding costs paid	(190)	</a:t>
            </a:r>
            <a:r>
              <a:rPr lang="en-US" sz="1400" smtClean="0"/>
              <a:t>(301)</a:t>
            </a:r>
            <a:r>
              <a:rPr lang="en-US" sz="1400" dirty="0" smtClean="0"/>
              <a:t>	-37%</a:t>
            </a:r>
          </a:p>
          <a:p>
            <a:pPr marL="1693863" indent="20638">
              <a:buNone/>
              <a:tabLst>
                <a:tab pos="5108575" algn="l"/>
                <a:tab pos="6545263" algn="l"/>
                <a:tab pos="7808913" algn="l"/>
              </a:tabLst>
            </a:pPr>
            <a:r>
              <a:rPr lang="en-US" sz="1400" dirty="0" smtClean="0"/>
              <a:t>Tax paid	(185)	(184)	    1%</a:t>
            </a:r>
          </a:p>
          <a:p>
            <a:pPr marL="1693863" indent="20638">
              <a:buNone/>
              <a:tabLst>
                <a:tab pos="5108575" algn="l"/>
                <a:tab pos="6545263" algn="l"/>
                <a:tab pos="7808913" algn="l"/>
              </a:tabLst>
            </a:pPr>
            <a:r>
              <a:rPr lang="en-US" sz="1400" b="1" dirty="0" smtClean="0"/>
              <a:t>Net inflow from operations	   791	   546	  45%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RATIOS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9035" y="5675080"/>
            <a:ext cx="492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</a:t>
            </a:r>
            <a:r>
              <a:rPr lang="en-US" sz="1400" dirty="0" smtClean="0"/>
              <a:t>     </a:t>
            </a:r>
            <a:r>
              <a:rPr lang="en-US" sz="1400" smtClean="0"/>
              <a:t>Normalised to </a:t>
            </a:r>
            <a:r>
              <a:rPr lang="en-US" sz="1400" dirty="0" smtClean="0"/>
              <a:t>eliminate affect of insurance compensation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**</a:t>
            </a:r>
            <a:r>
              <a:rPr lang="en-US" sz="1400" dirty="0" smtClean="0"/>
              <a:t>  Excludes working capital acquired under the GSK transactions</a:t>
            </a:r>
            <a:endParaRPr lang="en-ZA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926632" y="1233464"/>
            <a:ext cx="1285884" cy="3714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69112" y="1233464"/>
            <a:ext cx="1285884" cy="3714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97872" y="1233464"/>
            <a:ext cx="128588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Year Ended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30 June 2009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305001" y="1162026"/>
            <a:ext cx="9274427" cy="4425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b="1" dirty="0" smtClean="0"/>
          </a:p>
          <a:p>
            <a:pPr>
              <a:lnSpc>
                <a:spcPct val="150000"/>
              </a:lnSpc>
              <a:spcBef>
                <a:spcPts val="400"/>
              </a:spcBef>
              <a:buNone/>
              <a:tabLst>
                <a:tab pos="5108575" algn="l"/>
                <a:tab pos="6545263" algn="l"/>
                <a:tab pos="7896225" algn="l"/>
              </a:tabLst>
            </a:pPr>
            <a:r>
              <a:rPr lang="en-US" sz="1600" dirty="0" smtClean="0"/>
              <a:t>Gross margin %	46%	46%	     47%</a:t>
            </a:r>
          </a:p>
          <a:p>
            <a:pPr>
              <a:lnSpc>
                <a:spcPct val="150000"/>
              </a:lnSpc>
              <a:spcBef>
                <a:spcPts val="400"/>
              </a:spcBef>
              <a:buNone/>
              <a:tabLst>
                <a:tab pos="5108575" algn="l"/>
                <a:tab pos="6545263" algn="l"/>
                <a:tab pos="7896225" algn="l"/>
              </a:tabLst>
            </a:pPr>
            <a:r>
              <a:rPr lang="en-US" sz="1600" dirty="0" smtClean="0"/>
              <a:t>EBITA %	29%	27%	  </a:t>
            </a:r>
            <a:r>
              <a:rPr lang="en-US" sz="1600" dirty="0" smtClean="0">
                <a:solidFill>
                  <a:srgbClr val="C00000"/>
                </a:solidFill>
              </a:rPr>
              <a:t>*</a:t>
            </a:r>
            <a:r>
              <a:rPr lang="en-US" sz="1600" dirty="0" smtClean="0"/>
              <a:t>28%</a:t>
            </a:r>
          </a:p>
          <a:p>
            <a:pPr>
              <a:lnSpc>
                <a:spcPct val="150000"/>
              </a:lnSpc>
              <a:spcBef>
                <a:spcPts val="400"/>
              </a:spcBef>
              <a:buNone/>
              <a:tabLst>
                <a:tab pos="5108575" algn="l"/>
                <a:tab pos="6545263" algn="l"/>
                <a:tab pos="7896225" algn="l"/>
              </a:tabLst>
            </a:pPr>
            <a:r>
              <a:rPr lang="en-US" sz="1600" dirty="0" smtClean="0"/>
              <a:t>Gearing	59%	51%	    29%</a:t>
            </a:r>
          </a:p>
          <a:p>
            <a:pPr>
              <a:lnSpc>
                <a:spcPct val="150000"/>
              </a:lnSpc>
              <a:spcBef>
                <a:spcPts val="400"/>
              </a:spcBef>
              <a:buNone/>
              <a:tabLst>
                <a:tab pos="5108575" algn="l"/>
                <a:tab pos="6545263" algn="l"/>
                <a:tab pos="7896225" algn="l"/>
              </a:tabLst>
            </a:pPr>
            <a:r>
              <a:rPr lang="en-US" sz="1600" dirty="0" smtClean="0"/>
              <a:t>Net debt / EBITDA	2.3x	1.9x	    1.5x</a:t>
            </a:r>
          </a:p>
          <a:p>
            <a:pPr>
              <a:lnSpc>
                <a:spcPct val="150000"/>
              </a:lnSpc>
              <a:spcBef>
                <a:spcPts val="400"/>
              </a:spcBef>
              <a:buNone/>
              <a:tabLst>
                <a:tab pos="5108575" algn="l"/>
                <a:tab pos="6545263" algn="l"/>
                <a:tab pos="7896225" algn="l"/>
              </a:tabLst>
            </a:pPr>
            <a:r>
              <a:rPr lang="en-US" sz="1600" dirty="0" smtClean="0"/>
              <a:t>Net interest cover	</a:t>
            </a:r>
            <a:r>
              <a:rPr lang="en-US" sz="1600" smtClean="0"/>
              <a:t>  </a:t>
            </a:r>
            <a:r>
              <a:rPr lang="en-US" sz="1600" dirty="0" smtClean="0"/>
              <a:t>6x</a:t>
            </a:r>
            <a:r>
              <a:rPr lang="en-US" sz="1600" smtClean="0"/>
              <a:t>	  </a:t>
            </a:r>
            <a:r>
              <a:rPr lang="en-US" sz="1600" dirty="0" smtClean="0"/>
              <a:t>6x	</a:t>
            </a:r>
            <a:r>
              <a:rPr lang="en-US" sz="1600" smtClean="0"/>
              <a:t>      </a:t>
            </a:r>
            <a:r>
              <a:rPr lang="en-US" sz="1600" dirty="0" smtClean="0"/>
              <a:t>7x</a:t>
            </a:r>
          </a:p>
          <a:p>
            <a:pPr>
              <a:lnSpc>
                <a:spcPct val="150000"/>
              </a:lnSpc>
              <a:spcBef>
                <a:spcPts val="400"/>
              </a:spcBef>
              <a:buNone/>
              <a:tabLst>
                <a:tab pos="5108575" algn="l"/>
                <a:tab pos="6545263" algn="l"/>
                <a:tab pos="7896225" algn="l"/>
              </a:tabLst>
            </a:pPr>
            <a:r>
              <a:rPr lang="en-US" sz="1600" dirty="0" smtClean="0"/>
              <a:t>Return on shareholders equity (annualised)	38%	38%	    38%</a:t>
            </a:r>
          </a:p>
          <a:p>
            <a:pPr>
              <a:lnSpc>
                <a:spcPct val="150000"/>
              </a:lnSpc>
              <a:spcBef>
                <a:spcPts val="400"/>
              </a:spcBef>
              <a:buNone/>
              <a:tabLst>
                <a:tab pos="5108575" algn="l"/>
                <a:tab pos="6545263" algn="l"/>
                <a:tab pos="7896225" algn="l"/>
              </a:tabLst>
            </a:pPr>
            <a:r>
              <a:rPr lang="en-US" sz="1600" dirty="0" smtClean="0"/>
              <a:t>Working capital as a % of total Group sales (annualised)	24%	27%	</a:t>
            </a:r>
            <a:r>
              <a:rPr lang="en-US" sz="1600" dirty="0" smtClean="0">
                <a:solidFill>
                  <a:srgbClr val="C00000"/>
                </a:solidFill>
              </a:rPr>
              <a:t>**</a:t>
            </a:r>
            <a:r>
              <a:rPr lang="en-US" sz="1600" dirty="0" smtClean="0"/>
              <a:t>28%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U0053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5" y="696689"/>
            <a:ext cx="7836525" cy="57766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294790" y="654068"/>
            <a:ext cx="4132263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817588" y="2001849"/>
          <a:ext cx="6956362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6986"/>
                <a:gridCol w="1303528"/>
                <a:gridCol w="861060"/>
                <a:gridCol w="1474788"/>
              </a:tblGrid>
              <a:tr h="370840">
                <a:tc>
                  <a:txBody>
                    <a:bodyPr/>
                    <a:lstStyle/>
                    <a:p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September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Presentation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YTD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 Months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to June 2010</a:t>
                      </a:r>
                      <a:endParaRPr lang="en-ZA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Effect of increase in SEP in SA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Organic growth in SA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Production capacity unlocked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Completion of GSK transactions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Transition of Global brands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Relative currencies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Brazil</a:t>
                      </a:r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–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71480"/>
          </a:xfrm>
        </p:spPr>
        <p:txBody>
          <a:bodyPr/>
          <a:lstStyle/>
          <a:p>
            <a:r>
              <a:rPr lang="en-US" dirty="0" smtClean="0"/>
              <a:t>2010 PERFORMANCE FACTORS</a:t>
            </a:r>
            <a:endParaRPr lang="en-ZA" dirty="0"/>
          </a:p>
        </p:txBody>
      </p:sp>
      <p:pic>
        <p:nvPicPr>
          <p:cNvPr id="49" name="Picture 48" descr="BU0052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34864">
            <a:off x="6895241" y="2891921"/>
            <a:ext cx="2863625" cy="20831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FUND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479176"/>
            <a:ext cx="3684494" cy="3375212"/>
            <a:chOff x="0" y="1479176"/>
            <a:chExt cx="3684494" cy="3375212"/>
          </a:xfrm>
        </p:grpSpPr>
        <p:graphicFrame>
          <p:nvGraphicFramePr>
            <p:cNvPr id="17" name="Chart 16"/>
            <p:cNvGraphicFramePr/>
            <p:nvPr/>
          </p:nvGraphicFramePr>
          <p:xfrm>
            <a:off x="0" y="2076776"/>
            <a:ext cx="3684494" cy="2728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53789" y="1479176"/>
              <a:ext cx="3039036" cy="3375212"/>
              <a:chOff x="53789" y="1479176"/>
              <a:chExt cx="3039036" cy="337521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58369" y="1611086"/>
                <a:ext cx="2442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As at December 2008</a:t>
                </a:r>
                <a:endParaRPr lang="en-ZA" sz="1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789" y="1479176"/>
                <a:ext cx="3039036" cy="337521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164540" y="1483659"/>
            <a:ext cx="3684494" cy="3375212"/>
            <a:chOff x="3164540" y="1483659"/>
            <a:chExt cx="3684494" cy="3375212"/>
          </a:xfrm>
        </p:grpSpPr>
        <p:graphicFrame>
          <p:nvGraphicFramePr>
            <p:cNvPr id="20" name="Chart 19"/>
            <p:cNvGraphicFramePr/>
            <p:nvPr/>
          </p:nvGraphicFramePr>
          <p:xfrm>
            <a:off x="3164540" y="2063329"/>
            <a:ext cx="3684494" cy="2728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3191435" y="1483659"/>
              <a:ext cx="3195918" cy="3375212"/>
              <a:chOff x="3191435" y="1483659"/>
              <a:chExt cx="3195918" cy="337521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931023" y="1625600"/>
                <a:ext cx="17750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As at June 2009</a:t>
                </a:r>
                <a:endParaRPr lang="en-ZA" sz="1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191435" y="1483659"/>
                <a:ext cx="3195918" cy="337521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485965" y="1483658"/>
            <a:ext cx="3742764" cy="3375212"/>
            <a:chOff x="6485965" y="1483658"/>
            <a:chExt cx="3742764" cy="3375212"/>
          </a:xfrm>
        </p:grpSpPr>
        <p:graphicFrame>
          <p:nvGraphicFramePr>
            <p:cNvPr id="21" name="Chart 20"/>
            <p:cNvGraphicFramePr/>
            <p:nvPr/>
          </p:nvGraphicFramePr>
          <p:xfrm>
            <a:off x="6544235" y="2063329"/>
            <a:ext cx="3684494" cy="2728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7222781" y="1625600"/>
              <a:ext cx="2037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As at December 2009</a:t>
              </a:r>
              <a:endParaRPr lang="en-ZA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85965" y="1483658"/>
              <a:ext cx="3352800" cy="337521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GROUP – THE HEADLINES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Aspen group sales has shown strong volume and value growths:</a:t>
            </a:r>
          </a:p>
          <a:p>
            <a:pPr lvl="1"/>
            <a:r>
              <a:rPr lang="en-US" dirty="0" smtClean="0"/>
              <a:t>Global brands and Aspen South Africa overperforming</a:t>
            </a:r>
          </a:p>
          <a:p>
            <a:pPr lvl="1"/>
            <a:r>
              <a:rPr lang="en-US" dirty="0" smtClean="0"/>
              <a:t>Latam and sub-Saharan Africa underperforming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Results underpinned by strong cash flows</a:t>
            </a:r>
            <a:r>
              <a:rPr lang="en-ZA" dirty="0" smtClean="0"/>
              <a:t>:</a:t>
            </a:r>
          </a:p>
          <a:p>
            <a:pPr lvl="1"/>
            <a:r>
              <a:rPr lang="en-US" dirty="0" smtClean="0"/>
              <a:t>Reduced funding costs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Relative </a:t>
            </a:r>
            <a:r>
              <a:rPr lang="en-US" smtClean="0"/>
              <a:t>Rand hedge element </a:t>
            </a:r>
            <a:r>
              <a:rPr lang="en-US" dirty="0" smtClean="0"/>
              <a:t>displayed:</a:t>
            </a:r>
          </a:p>
          <a:p>
            <a:pPr lvl="1"/>
            <a:r>
              <a:rPr lang="en-US" dirty="0" smtClean="0"/>
              <a:t>Strong Rand relative to basket of currencies</a:t>
            </a:r>
          </a:p>
          <a:p>
            <a:pPr lvl="1"/>
            <a:r>
              <a:rPr lang="en-US" dirty="0" smtClean="0"/>
              <a:t>SA </a:t>
            </a:r>
            <a:r>
              <a:rPr lang="en-US" sz="1900" dirty="0" smtClean="0"/>
              <a:t>↑</a:t>
            </a:r>
            <a:r>
              <a:rPr lang="en-US" dirty="0" smtClean="0"/>
              <a:t> International </a:t>
            </a:r>
            <a:r>
              <a:rPr lang="en-US" sz="1900" dirty="0" smtClean="0"/>
              <a:t>↓</a:t>
            </a:r>
          </a:p>
          <a:p>
            <a:pPr lvl="1"/>
            <a:r>
              <a:rPr lang="en-US" dirty="0" smtClean="0"/>
              <a:t>Last year we saw the reverse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GSK transactions to be included for the next six months</a:t>
            </a:r>
          </a:p>
          <a:p>
            <a:endParaRPr lang="en-US" dirty="0" smtClean="0"/>
          </a:p>
          <a:p>
            <a:r>
              <a:rPr lang="en-US" dirty="0" smtClean="0"/>
              <a:t>The manufacturing investment is proving to be a competitive springboard:</a:t>
            </a:r>
          </a:p>
          <a:p>
            <a:pPr lvl="1"/>
            <a:r>
              <a:rPr lang="en-US" dirty="0" smtClean="0"/>
              <a:t>Real reductions in costs achieved</a:t>
            </a:r>
          </a:p>
          <a:p>
            <a:pPr lvl="1"/>
            <a:r>
              <a:rPr lang="en-US" dirty="0" smtClean="0"/>
              <a:t>Further reductions anticipated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operational regions covered in detail:</a:t>
            </a:r>
          </a:p>
          <a:p>
            <a:pPr lvl="1"/>
            <a:r>
              <a:rPr lang="en-US" dirty="0" smtClean="0"/>
              <a:t>Aspen in South Africa, sub-Saharan Africa, Latam and Asia Pacific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179" y="0"/>
            <a:ext cx="6290356" cy="1015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nnecticut" pitchFamily="66" charset="0"/>
                <a:cs typeface="Tahoma" pitchFamily="34" charset="0"/>
              </a:rPr>
              <a:t>Aspen in South Africa</a:t>
            </a:r>
            <a:endParaRPr lang="en-ZA" sz="6000" dirty="0">
              <a:latin typeface="Connecticut" pitchFamily="66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454" y="197748"/>
            <a:ext cx="8781146" cy="6476188"/>
            <a:chOff x="464454" y="197748"/>
            <a:chExt cx="8781146" cy="6476188"/>
          </a:xfrm>
        </p:grpSpPr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30319" r="1529" b="18639"/>
            <a:stretch>
              <a:fillRect/>
            </a:stretch>
          </p:blipFill>
          <p:spPr bwMode="auto">
            <a:xfrm>
              <a:off x="464454" y="4586515"/>
              <a:ext cx="6040717" cy="208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 descr="SVP SVP Building -Birdseye 3.JPG"/>
            <p:cNvPicPr>
              <a:picLocks noChangeAspect="1"/>
            </p:cNvPicPr>
            <p:nvPr/>
          </p:nvPicPr>
          <p:blipFill>
            <a:blip r:embed="rId4" cstate="print"/>
            <a:srcRect t="12098" r="13016"/>
            <a:stretch>
              <a:fillRect/>
            </a:stretch>
          </p:blipFill>
          <p:spPr>
            <a:xfrm>
              <a:off x="3875766" y="754561"/>
              <a:ext cx="5369834" cy="3853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 descr="OSD9.JPG"/>
            <p:cNvPicPr>
              <a:picLocks noChangeAspect="1"/>
            </p:cNvPicPr>
            <p:nvPr/>
          </p:nvPicPr>
          <p:blipFill>
            <a:blip r:embed="rId5" cstate="print"/>
            <a:srcRect t="18023"/>
            <a:stretch>
              <a:fillRect/>
            </a:stretch>
          </p:blipFill>
          <p:spPr>
            <a:xfrm>
              <a:off x="3976915" y="2772229"/>
              <a:ext cx="3018199" cy="16494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4" descr="S:\charmaine_sardinha\cvr_ccs\CCS\charmaine\chantal_vrensburg\Pics &amp; logos\Engcobo Aug 03.jpg"/>
            <p:cNvPicPr>
              <a:picLocks noChangeAspect="1" noChangeArrowheads="1"/>
            </p:cNvPicPr>
            <p:nvPr/>
          </p:nvPicPr>
          <p:blipFill>
            <a:blip r:embed="rId6"/>
            <a:srcRect l="40254" t="15375" r="26185"/>
            <a:stretch>
              <a:fillRect/>
            </a:stretch>
          </p:blipFill>
          <p:spPr bwMode="auto">
            <a:xfrm>
              <a:off x="478973" y="197748"/>
              <a:ext cx="3048454" cy="43096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" descr="S:\charmaine_sardinha\cvr_ccs\CCS\charmaine\Pics &amp; logos\Engcobo  Opening.jpg"/>
            <p:cNvPicPr>
              <a:picLocks noChangeAspect="1" noChangeArrowheads="1"/>
            </p:cNvPicPr>
            <p:nvPr/>
          </p:nvPicPr>
          <p:blipFill>
            <a:blip r:embed="rId7"/>
            <a:srcRect t="15898" r="46511"/>
            <a:stretch>
              <a:fillRect/>
            </a:stretch>
          </p:blipFill>
          <p:spPr bwMode="auto">
            <a:xfrm>
              <a:off x="6891333" y="4575789"/>
              <a:ext cx="1976895" cy="20981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ASPEN IN SOUTH AFRICA - INTRODUCTION</a:t>
            </a:r>
            <a:endParaRPr lang="en-Z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Aspen’s legacy stretches back over 150 years in South Africa, linking back to Lennon in 1850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Through a passionate and committed team, the Group has achieved exceptional growth over the last 12 years:</a:t>
            </a:r>
          </a:p>
          <a:p>
            <a:pPr lvl="1"/>
            <a:r>
              <a:rPr lang="en-US" dirty="0" smtClean="0"/>
              <a:t>CAGR of over 40% per annum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Aspen is South Africa’s number 1 pharmaceutical company in both the public and private sectors:</a:t>
            </a:r>
          </a:p>
          <a:p>
            <a:pPr lvl="1"/>
            <a:r>
              <a:rPr lang="en-US" dirty="0" smtClean="0"/>
              <a:t>16.2% of South Africa’s total private market </a:t>
            </a:r>
          </a:p>
          <a:p>
            <a:pPr lvl="1"/>
            <a:r>
              <a:rPr lang="en-US" dirty="0" smtClean="0"/>
              <a:t>33.7% of South Africa’s private generic market</a:t>
            </a:r>
          </a:p>
          <a:p>
            <a:pPr lvl="1"/>
            <a:r>
              <a:rPr lang="en-US" dirty="0" smtClean="0"/>
              <a:t>Aspen’s product offering includes more than 2000 SKU’s</a:t>
            </a:r>
          </a:p>
          <a:p>
            <a:pPr lvl="1"/>
            <a:r>
              <a:rPr lang="en-US" dirty="0" smtClean="0"/>
              <a:t>Aspen supplies one in four tablets to every public sector institution:</a:t>
            </a:r>
          </a:p>
          <a:p>
            <a:pPr lvl="2"/>
            <a:r>
              <a:rPr lang="en-US" dirty="0" smtClean="0"/>
              <a:t>Share to increase</a:t>
            </a:r>
          </a:p>
          <a:p>
            <a:pPr lvl="1"/>
            <a:r>
              <a:rPr lang="en-US" dirty="0" smtClean="0"/>
              <a:t>Aspen supplies nearly three in four ARV tablets sold by the South African government</a:t>
            </a:r>
          </a:p>
          <a:p>
            <a:pPr lvl="1"/>
            <a:r>
              <a:rPr lang="en-US" dirty="0" smtClean="0"/>
              <a:t>Aspen supplies between one in four / five of every dispensed script by pharmacists in the South African private sector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SOUTH AFRICA - 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Aspen is one of the top 20 generic manufacturers worldwide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Aspen is arguably the largest manufacturer in the Southern Hemisphere, manufacturing in excess of 8 billion tablets with the capability of manufacturing, inter alia:</a:t>
            </a:r>
          </a:p>
          <a:p>
            <a:pPr lvl="1"/>
            <a:r>
              <a:rPr lang="en-US" dirty="0" smtClean="0"/>
              <a:t>Steriles, lyophilised vials, liquids, semi-solids, oral contraceptives, infant nutritionals, fine chemicals, penems, hormonal vials, amps and FFS, cytotoxics, suppositories and injectables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Aspen is Africa’s largest pharmaceutical manufacturer:</a:t>
            </a:r>
          </a:p>
          <a:p>
            <a:pPr lvl="1"/>
            <a:r>
              <a:rPr lang="en-US" dirty="0" smtClean="0"/>
              <a:t>16 Manufacturing facilities</a:t>
            </a:r>
          </a:p>
          <a:p>
            <a:pPr lvl="1"/>
            <a:r>
              <a:rPr lang="en-US" dirty="0" smtClean="0"/>
              <a:t>Across 5 continents</a:t>
            </a:r>
          </a:p>
          <a:p>
            <a:pPr lvl="1"/>
            <a:r>
              <a:rPr lang="en-US" dirty="0" smtClean="0"/>
              <a:t>Aspen is the only company on the continent with FDA / WHO accredited facilities both at a FDF and API level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Aspen is a global leader in generic ARVs:</a:t>
            </a:r>
          </a:p>
          <a:p>
            <a:pPr lvl="1"/>
            <a:r>
              <a:rPr lang="en-US" dirty="0" smtClean="0"/>
              <a:t>Touch about 1 million lives per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ASPEN’S PERFORMANCE IN SOUTH AFRICAN MARKET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Aspen has had an outstanding start in this financial year:</a:t>
            </a:r>
          </a:p>
          <a:p>
            <a:pPr lvl="1"/>
            <a:r>
              <a:rPr lang="en-US" dirty="0" smtClean="0"/>
              <a:t>Sales  </a:t>
            </a:r>
            <a:r>
              <a:rPr lang="en-US" sz="1900" dirty="0" smtClean="0"/>
              <a:t>↑</a:t>
            </a:r>
            <a:r>
              <a:rPr lang="en-US" dirty="0" smtClean="0"/>
              <a:t> 23% </a:t>
            </a:r>
          </a:p>
          <a:p>
            <a:pPr lvl="1"/>
            <a:r>
              <a:rPr lang="en-US" dirty="0" smtClean="0"/>
              <a:t>Operating Profit </a:t>
            </a:r>
            <a:r>
              <a:rPr lang="en-US" sz="1900" dirty="0" smtClean="0"/>
              <a:t>↑</a:t>
            </a:r>
            <a:r>
              <a:rPr lang="en-US" dirty="0" smtClean="0"/>
              <a:t> over 50%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Pharma business continues its growth trajectory:</a:t>
            </a:r>
          </a:p>
          <a:p>
            <a:pPr lvl="1"/>
            <a:r>
              <a:rPr lang="en-US" dirty="0" smtClean="0"/>
              <a:t>Price and volume increases</a:t>
            </a:r>
          </a:p>
          <a:p>
            <a:pPr lvl="1"/>
            <a:r>
              <a:rPr lang="en-US" dirty="0" smtClean="0"/>
              <a:t>Favourable exchange 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GSK business included for one month:</a:t>
            </a:r>
          </a:p>
          <a:p>
            <a:pPr lvl="1"/>
            <a:r>
              <a:rPr lang="en-US" dirty="0" smtClean="0"/>
              <a:t>Business seamlessly transitioned</a:t>
            </a:r>
          </a:p>
          <a:p>
            <a:endParaRPr lang="en-US" dirty="0" smtClean="0"/>
          </a:p>
          <a:p>
            <a:r>
              <a:rPr lang="en-US" dirty="0" smtClean="0"/>
              <a:t>Consumer business has been affected by the economic cycles:</a:t>
            </a:r>
          </a:p>
          <a:p>
            <a:pPr lvl="1"/>
            <a:r>
              <a:rPr lang="en-US" dirty="0" smtClean="0"/>
              <a:t>IMF business affected by the fire:</a:t>
            </a:r>
          </a:p>
          <a:p>
            <a:pPr lvl="2"/>
            <a:r>
              <a:rPr lang="en-US" dirty="0" smtClean="0"/>
              <a:t>Expect to have manufacture back on line in July</a:t>
            </a:r>
          </a:p>
          <a:p>
            <a:pPr lvl="2"/>
            <a:r>
              <a:rPr lang="en-US" dirty="0" smtClean="0"/>
              <a:t>Alternate supply sourced ex Europe</a:t>
            </a:r>
          </a:p>
          <a:p>
            <a:endParaRPr lang="en-US" dirty="0" smtClean="0"/>
          </a:p>
          <a:p>
            <a:r>
              <a:rPr lang="en-US" dirty="0" smtClean="0"/>
              <a:t>Public sector:</a:t>
            </a:r>
          </a:p>
          <a:p>
            <a:pPr lvl="1"/>
            <a:r>
              <a:rPr lang="en-US" dirty="0" smtClean="0"/>
              <a:t>Recent awards confirm cost competitiveness:</a:t>
            </a:r>
          </a:p>
          <a:p>
            <a:pPr lvl="2"/>
            <a:r>
              <a:rPr lang="en-US" dirty="0" smtClean="0"/>
              <a:t>Analysed later</a:t>
            </a:r>
          </a:p>
          <a:p>
            <a:pPr lvl="1"/>
            <a:r>
              <a:rPr lang="en-US" dirty="0" smtClean="0"/>
              <a:t>Reliability proven during ARV scale 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Results have underlined resilience of Aspen and our competitive advantages within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4600" y="6492899"/>
            <a:ext cx="2311400" cy="365125"/>
          </a:xfrm>
        </p:spPr>
        <p:txBody>
          <a:bodyPr/>
          <a:lstStyle/>
          <a:p>
            <a:fld id="{91974DF9-AD47-4691-BA21-BBFCE3637A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COMPREHENSIVE INCOME RE-ANALYSED</a:t>
            </a:r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7427497" y="1277006"/>
            <a:ext cx="845646" cy="46434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% Change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98736" y="1277006"/>
            <a:ext cx="1285884" cy="4643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9976" y="1277006"/>
            <a:ext cx="1285884" cy="4643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-144932" y="1134130"/>
            <a:ext cx="9310718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b="1" dirty="0" smtClean="0"/>
          </a:p>
          <a:p>
            <a:pPr marL="1344613" indent="20638" defTabSz="1219200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Revenue from continuing operations	 4 576	 4 142	10%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Cost of Sales	(2 441)	(2 232)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Gross Profit	2 135	1 910	12%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Net operating expenses	(925)	(730)	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Other </a:t>
            </a:r>
            <a:r>
              <a:rPr lang="en-US" sz="1400" smtClean="0"/>
              <a:t>operating income</a:t>
            </a:r>
            <a:r>
              <a:rPr lang="en-US" sz="1400" dirty="0" smtClean="0"/>
              <a:t>	  151	    4	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EBITA	1 361	1 184	15%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Amortisation	 (47)	 (48)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Operating profit	1 314	1 136	16%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Net funding costs	(173)	(239)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Share of after tax loss of associates	  (1)	  (2)	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Profit before tax	1 140	  895	27%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Tax	(251)	(218)	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Profit after tax from continuing operations	  889	 677	31%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EPS from continuing operations                               240.6 cents               188.7 cents	28%</a:t>
            </a:r>
          </a:p>
          <a:p>
            <a:pPr marL="1344613" indent="20638">
              <a:buNone/>
              <a:tabLst>
                <a:tab pos="5021263" algn="l"/>
                <a:tab pos="6459538" algn="l"/>
                <a:tab pos="7808913" algn="l"/>
              </a:tabLst>
            </a:pPr>
            <a:r>
              <a:rPr lang="en-US" sz="1400" dirty="0" smtClean="0"/>
              <a:t>HEPS  from continuing operations                           242.3 cents               190.2 cents	27%</a:t>
            </a:r>
            <a:endParaRPr lang="en-US" sz="1400" dirty="0"/>
          </a:p>
        </p:txBody>
      </p:sp>
      <p:grpSp>
        <p:nvGrpSpPr>
          <p:cNvPr id="10" name="Group 24"/>
          <p:cNvGrpSpPr/>
          <p:nvPr/>
        </p:nvGrpSpPr>
        <p:grpSpPr>
          <a:xfrm>
            <a:off x="4784290" y="2447910"/>
            <a:ext cx="2286017" cy="1588"/>
            <a:chOff x="5524504" y="1927214"/>
            <a:chExt cx="2286017" cy="15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524504" y="1927214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53265" y="1927214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6"/>
          <p:cNvGrpSpPr/>
          <p:nvPr/>
        </p:nvGrpSpPr>
        <p:grpSpPr>
          <a:xfrm>
            <a:off x="4784290" y="3204700"/>
            <a:ext cx="2286017" cy="1588"/>
            <a:chOff x="5524504" y="2928934"/>
            <a:chExt cx="2286017" cy="15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24504" y="2928934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53265" y="2928934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7"/>
          <p:cNvGrpSpPr/>
          <p:nvPr/>
        </p:nvGrpSpPr>
        <p:grpSpPr>
          <a:xfrm>
            <a:off x="4784290" y="3733794"/>
            <a:ext cx="2286017" cy="1588"/>
            <a:chOff x="5524504" y="3714752"/>
            <a:chExt cx="2286017" cy="15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8"/>
          <p:cNvGrpSpPr/>
          <p:nvPr/>
        </p:nvGrpSpPr>
        <p:grpSpPr>
          <a:xfrm>
            <a:off x="4784290" y="4519612"/>
            <a:ext cx="2286017" cy="1588"/>
            <a:chOff x="5524504" y="4214818"/>
            <a:chExt cx="2286017" cy="158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524504" y="4214818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53265" y="4214818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84290" y="5003576"/>
            <a:ext cx="2286017" cy="258312"/>
            <a:chOff x="4784290" y="5003576"/>
            <a:chExt cx="2286017" cy="25831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784290" y="5003576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13051" y="5003576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84290" y="526030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13051" y="526030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 PERFORMANCE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Total Private Market as at December 2009 R21.08bn (December 2008 – TPM R18.56bn)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130621" y="1387323"/>
          <a:ext cx="7138894" cy="49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21224" y="1841375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OTC</a:t>
            </a:r>
          </a:p>
          <a:p>
            <a:pPr algn="ctr"/>
            <a:r>
              <a:rPr lang="en-US" dirty="0" smtClean="0"/>
              <a:t>R5.80bn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7100046" y="3604247"/>
            <a:ext cx="1686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Ethical/Branded</a:t>
            </a:r>
          </a:p>
          <a:p>
            <a:pPr algn="ctr"/>
            <a:r>
              <a:rPr lang="en-US" dirty="0" smtClean="0"/>
              <a:t>R11.08 bn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1721224" y="5028763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Generic</a:t>
            </a:r>
          </a:p>
          <a:p>
            <a:pPr algn="ctr"/>
            <a:r>
              <a:rPr lang="en-US" dirty="0" smtClean="0"/>
              <a:t>R4.20bn</a:t>
            </a:r>
            <a:endParaRPr lang="en-Z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 PERFORMANCE</a:t>
            </a:r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71435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 African Private Market Growth as per IMS – December 2009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32043" y="1520910"/>
            <a:ext cx="5983937" cy="4406156"/>
            <a:chOff x="2151530" y="1604680"/>
            <a:chExt cx="5983937" cy="4406156"/>
          </a:xfrm>
        </p:grpSpPr>
        <p:sp>
          <p:nvSpPr>
            <p:cNvPr id="31" name="Rounded Rectangle 30"/>
            <p:cNvSpPr/>
            <p:nvPr/>
          </p:nvSpPr>
          <p:spPr>
            <a:xfrm>
              <a:off x="2151530" y="2151525"/>
              <a:ext cx="2460808" cy="685799"/>
            </a:xfrm>
            <a:prstGeom prst="roundRect">
              <a:avLst/>
            </a:prstGeom>
            <a:solidFill>
              <a:schemeClr val="tx1"/>
            </a:solidFill>
            <a:ln w="1270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entury Gothic" pitchFamily="34" charset="0"/>
                </a:rPr>
                <a:t>Total</a:t>
              </a:r>
              <a:endParaRPr lang="en-ZA" sz="3200" b="1" dirty="0">
                <a:latin typeface="Century Gothic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871886" y="2108496"/>
              <a:ext cx="1448227" cy="782617"/>
            </a:xfrm>
            <a:prstGeom prst="ellipse">
              <a:avLst/>
            </a:prstGeom>
            <a:ln w="1270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+14%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624486" y="2099531"/>
              <a:ext cx="1448227" cy="782617"/>
            </a:xfrm>
            <a:prstGeom prst="ellipse">
              <a:avLst/>
            </a:prstGeom>
            <a:ln w="1270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+18%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156013" y="3164538"/>
              <a:ext cx="2460808" cy="685799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entury Gothic" pitchFamily="34" charset="0"/>
                </a:rPr>
                <a:t>Generic</a:t>
              </a:r>
              <a:endParaRPr lang="en-ZA" sz="3200" b="1" dirty="0">
                <a:latin typeface="Century Gothic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876369" y="3121509"/>
              <a:ext cx="1448227" cy="782617"/>
            </a:xfrm>
            <a:prstGeom prst="ellipse">
              <a:avLst/>
            </a:prstGeom>
            <a:ln w="1270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+18%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628969" y="3112544"/>
              <a:ext cx="1448227" cy="782617"/>
            </a:xfrm>
            <a:prstGeom prst="ellipse">
              <a:avLst/>
            </a:prstGeom>
            <a:ln w="1270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+15%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209801" y="4217894"/>
              <a:ext cx="2460808" cy="685799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entury Gothic" pitchFamily="34" charset="0"/>
                </a:rPr>
                <a:t>OTC</a:t>
              </a:r>
              <a:endParaRPr lang="en-ZA" sz="3200" b="1" dirty="0">
                <a:latin typeface="Century Gothic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930157" y="4174865"/>
              <a:ext cx="1448227" cy="782617"/>
            </a:xfrm>
            <a:prstGeom prst="ellipse">
              <a:avLst/>
            </a:prstGeom>
            <a:ln w="1270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+12%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82757" y="4165900"/>
              <a:ext cx="1448227" cy="782617"/>
            </a:xfrm>
            <a:prstGeom prst="ellipse">
              <a:avLst/>
            </a:prstGeom>
            <a:ln w="635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+18%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214284" y="5271248"/>
              <a:ext cx="2460808" cy="685799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entury Gothic" pitchFamily="34" charset="0"/>
                </a:rPr>
                <a:t>Branded</a:t>
              </a:r>
              <a:endParaRPr lang="en-ZA" sz="3200" b="1" dirty="0">
                <a:latin typeface="Century Gothic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934640" y="5228219"/>
              <a:ext cx="1448227" cy="782617"/>
            </a:xfrm>
            <a:prstGeom prst="ellipse">
              <a:avLst/>
            </a:prstGeom>
            <a:ln w="1270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+13%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687240" y="5219254"/>
              <a:ext cx="1448227" cy="782617"/>
            </a:xfrm>
            <a:prstGeom prst="ellipse">
              <a:avLst/>
            </a:prstGeom>
            <a:ln w="6350"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entury Gothic" pitchFamily="34" charset="0"/>
                </a:rPr>
                <a:t>+24%</a:t>
              </a:r>
              <a:endParaRPr lang="en-ZA" sz="2400" b="1" dirty="0">
                <a:latin typeface="Century Gothic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9542" y="1627092"/>
              <a:ext cx="1152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MARKET</a:t>
              </a:r>
              <a:endParaRPr lang="en-Z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22142" y="1604680"/>
              <a:ext cx="9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Century Gothic" pitchFamily="34" charset="0"/>
                </a:rPr>
                <a:t>ASPEN</a:t>
              </a:r>
              <a:endParaRPr lang="en-ZA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3045847" y="6304214"/>
            <a:ext cx="3877468" cy="338554"/>
          </a:xfrm>
          <a:prstGeom prst="rect">
            <a:avLst/>
          </a:prstGeom>
          <a:solidFill>
            <a:srgbClr val="00529C"/>
          </a:solidFill>
          <a:ln>
            <a:solidFill>
              <a:schemeClr val="bg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Generics continue to outpace the market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THE SOUTH AFRICAN MARKET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23778" y="714356"/>
            <a:ext cx="797340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Total Pharma Market MAT Rand Share % as per IMS – December 2009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238092" y="1272478"/>
          <a:ext cx="8786842" cy="514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8367265" flipH="1">
            <a:off x="7855197" y="2561762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GSK incorporated</a:t>
            </a:r>
            <a:endParaRPr lang="en-ZA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PERFORMANCE IN THE SOUTH AFRICA MARKET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349623" y="1031899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778" y="714356"/>
            <a:ext cx="992214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 African Private Market MAT Rand Share % (Sch 3-7) as per IMS – December 2009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50646" y="6492898"/>
            <a:ext cx="3238840" cy="338554"/>
          </a:xfrm>
          <a:prstGeom prst="rect">
            <a:avLst/>
          </a:prstGeom>
          <a:solidFill>
            <a:srgbClr val="00529C"/>
          </a:solidFill>
          <a:ln>
            <a:solidFill>
              <a:schemeClr val="bg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Generics have a 27.5% value share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 THE SOUTH AFRICAN GENERIC MARKET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70813"/>
            <a:ext cx="821801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Private Generic Market MAT Rand Share % as per IMS – December 2009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340630" y="1227666"/>
          <a:ext cx="7231090" cy="520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14286" y="6250499"/>
            <a:ext cx="6908799" cy="338554"/>
          </a:xfrm>
          <a:prstGeom prst="rect">
            <a:avLst/>
          </a:prstGeom>
          <a:solidFill>
            <a:srgbClr val="00529C"/>
          </a:solidFill>
          <a:ln>
            <a:solidFill>
              <a:schemeClr val="bg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Market share lost in first quarter due to strike – recaptured in second quarter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THE SOUTH AFRICAN MARKET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805271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Total Branded Market MAT Rand Share % as per IMS – December 2009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9530" y="1142984"/>
            <a:ext cx="9280807" cy="5286412"/>
            <a:chOff x="309530" y="1142984"/>
            <a:chExt cx="9280807" cy="5286412"/>
          </a:xfrm>
        </p:grpSpPr>
        <p:graphicFrame>
          <p:nvGraphicFramePr>
            <p:cNvPr id="7" name="Chart 5"/>
            <p:cNvGraphicFramePr>
              <a:graphicFrameLocks/>
            </p:cNvGraphicFramePr>
            <p:nvPr/>
          </p:nvGraphicFramePr>
          <p:xfrm>
            <a:off x="309530" y="1142984"/>
            <a:ext cx="9001156" cy="5286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 flipH="1">
              <a:off x="8450281" y="2097308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GSK consolidated </a:t>
              </a:r>
            </a:p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retrospectively</a:t>
              </a:r>
              <a:endParaRPr lang="en-ZA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9024966" y="2488671"/>
              <a:ext cx="285720" cy="2119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THE SOUTH AFRICAN MARKET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1" y="714356"/>
            <a:ext cx="779476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Private OTC Market MAT Rand Share % as per IMS – December 2009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309530" y="1214422"/>
          <a:ext cx="8715404" cy="514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162387" y="6407986"/>
            <a:ext cx="3587576" cy="338554"/>
          </a:xfrm>
          <a:prstGeom prst="rect">
            <a:avLst/>
          </a:prstGeom>
          <a:solidFill>
            <a:srgbClr val="00529C"/>
          </a:solidFill>
          <a:ln>
            <a:solidFill>
              <a:schemeClr val="bg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Challenging for number 1 spot here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5489" y="711198"/>
            <a:ext cx="9261202" cy="5455863"/>
            <a:chOff x="355489" y="711198"/>
            <a:chExt cx="9261202" cy="5455863"/>
          </a:xfrm>
        </p:grpSpPr>
        <p:pic>
          <p:nvPicPr>
            <p:cNvPr id="38" name="Picture 5" descr="C:\Documents and Settings\charmaine_sardinha\My Documents\campos\Penem Sterile Packing Are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540" y="983800"/>
              <a:ext cx="3217944" cy="241345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489" y="3970342"/>
              <a:ext cx="2789993" cy="21967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3588" y="2677213"/>
              <a:ext cx="3178766" cy="11210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096" t="3074" r="28610" b="4308"/>
            <a:stretch>
              <a:fillRect/>
            </a:stretch>
          </p:blipFill>
          <p:spPr bwMode="auto">
            <a:xfrm>
              <a:off x="5370287" y="711198"/>
              <a:ext cx="2017486" cy="18723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noFill/>
              <a:miter lim="800000"/>
            </a:ln>
            <a:effectLst/>
          </p:spPr>
        </p:pic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1655" y="3367314"/>
              <a:ext cx="1654347" cy="24536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422141">
              <a:off x="7546611" y="1202500"/>
              <a:ext cx="2070080" cy="15525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92D05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04976" y="4236214"/>
              <a:ext cx="2286016" cy="15414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00529C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ASPEN’S SOUTH AFRICAN MODEL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350646" y="6163412"/>
            <a:ext cx="4254840" cy="584775"/>
          </a:xfrm>
          <a:prstGeom prst="rect">
            <a:avLst/>
          </a:prstGeom>
          <a:solidFill>
            <a:srgbClr val="00529C"/>
          </a:solidFill>
          <a:ln>
            <a:solidFill>
              <a:schemeClr val="bg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Aspen has a simple model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Business is simple – We don’t complicate it!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376518">
            <a:off x="43458" y="1030515"/>
            <a:ext cx="14981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</a:t>
            </a:r>
            <a:endParaRPr lang="en-Z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 rot="19825566">
            <a:off x="5762169" y="4644572"/>
            <a:ext cx="18717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Products</a:t>
            </a:r>
            <a:endParaRPr lang="en-Z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 rot="1583389">
            <a:off x="4078514" y="1161144"/>
            <a:ext cx="17331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Pipeline</a:t>
            </a:r>
            <a:endParaRPr lang="en-Z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 rot="1511527">
            <a:off x="8128001" y="5921829"/>
            <a:ext cx="1016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</a:t>
            </a:r>
            <a:endParaRPr lang="en-Z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0028694">
            <a:off x="191360" y="3078171"/>
            <a:ext cx="1027079" cy="5799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3" y="0"/>
            <a:ext cx="9908503" cy="714332"/>
          </a:xfrm>
        </p:spPr>
        <p:txBody>
          <a:bodyPr/>
          <a:lstStyle/>
          <a:p>
            <a:r>
              <a:rPr lang="en-US" sz="2400" dirty="0" smtClean="0"/>
              <a:t>ASPEN’S STRENGTH OF REPRESENTATION </a:t>
            </a:r>
            <a:br>
              <a:rPr lang="en-US" sz="2400" dirty="0" smtClean="0"/>
            </a:br>
            <a:r>
              <a:rPr lang="en-US" sz="2400" dirty="0" smtClean="0"/>
              <a:t>FIELD FORCE SIZE IN SOUTH AFRICA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357188" y="1568916"/>
          <a:ext cx="9205912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112"/>
                <a:gridCol w="4610100"/>
                <a:gridCol w="2806700"/>
              </a:tblGrid>
              <a:tr h="370840">
                <a:tc>
                  <a:txBody>
                    <a:bodyPr/>
                    <a:lstStyle/>
                    <a:p>
                      <a:endParaRPr lang="en-Z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CUSTOMER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SEGMENT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ASPEN RESOURCES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370840">
                <a:tc rowSpan="7"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Private Sector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Prescribing GP’s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275 Representatives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Dispensing GP’s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Pharmacies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Specialists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Private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Hospitals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Key Accounts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 Key Account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Managers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Funders and their intermediaries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 Key Account Managers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Public Sector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Provincial Medicine Depots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 Key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Account Managers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Hospitals, Clinics,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etc. (Medical, Pharmacy &amp; Nursing)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Representatives</a:t>
                      </a:r>
                      <a:endParaRPr lang="en-Z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26340" y="5748789"/>
            <a:ext cx="5701554" cy="584775"/>
          </a:xfrm>
          <a:prstGeom prst="rect">
            <a:avLst/>
          </a:prstGeom>
          <a:solidFill>
            <a:srgbClr val="00529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Field force size affords Aspen a competitive share of voice and</a:t>
            </a:r>
          </a:p>
          <a:p>
            <a:pPr algn="ctr"/>
            <a:r>
              <a:rPr lang="en-US" sz="1600" dirty="0" smtClean="0"/>
              <a:t>comprehensive coverage of all important customer segments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-2504" y="714356"/>
            <a:ext cx="990850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20 THERAPEUTIC CLASSES – 1</a:t>
            </a:r>
            <a:r>
              <a:rPr lang="en-US" baseline="30000" dirty="0" smtClean="0"/>
              <a:t>ST</a:t>
            </a:r>
            <a:r>
              <a:rPr lang="en-US" dirty="0" smtClean="0"/>
              <a:t> TEN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3773713" y="777475"/>
          <a:ext cx="5060815" cy="6036979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2480998"/>
                <a:gridCol w="935934"/>
                <a:gridCol w="815942"/>
                <a:gridCol w="827941"/>
              </a:tblGrid>
              <a:tr h="25988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MAT  11/2009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9883">
                <a:tc>
                  <a:txBody>
                    <a:bodyPr/>
                    <a:lstStyle/>
                    <a:p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VALUE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GROWTH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SHARE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492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Selected Market Segment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20,871,409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13.4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100.0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N2B Non-Narcotic Analgesics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1,218,358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16.7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5.8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186,093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22.4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15.3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51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A2B Antiulcerants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678,424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18.4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3.3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104,718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31.2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15.4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J5C Antivirals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655,460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21.2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3.1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363,939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23.7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55.5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N6A Antidepress. Mood Stab.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635,594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12.5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3.0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155,636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29.1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24.5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C10A Cholest &amp; Trigly Regulator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579,406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7.3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2.8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entury Gothic" pitchFamily="34" charset="0"/>
                        </a:rPr>
                        <a:t>Aspen</a:t>
                      </a:r>
                      <a:r>
                        <a:rPr lang="en-US" sz="1100" baseline="0" dirty="0" smtClean="0">
                          <a:latin typeface="Century Gothic" pitchFamily="34" charset="0"/>
                        </a:rPr>
                        <a:t> Group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20,006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10.6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entury Gothic" pitchFamily="34" charset="0"/>
                        </a:rPr>
                        <a:t>3.5</a:t>
                      </a:r>
                      <a:endParaRPr lang="en-ZA" sz="11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M1A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Antirheumatic Nonsteriod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533,724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11.2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2.6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114,152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23.2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21.4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J1C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Broad Spectrum Penicill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481,998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21.1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2.3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224,361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17.7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46.5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R5A Cold Preparations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475,480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36.1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2.3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85,008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45.1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17.9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L1X All Oth. Antineoplastics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419,452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12.0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2.0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1,257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67.6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0.3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A10C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Human Insulin + Analogues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407.029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13.9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2.0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9883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Group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-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-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-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2504" y="2512616"/>
            <a:ext cx="3605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Aspen has a presence in 19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top 20 therapeutic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and in  14 of them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performing better than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market</a:t>
            </a:r>
            <a:endParaRPr lang="en-Z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04" y="714356"/>
            <a:ext cx="990850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Products/Pipeline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GSK TRANSACTIONS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78" y="944524"/>
            <a:ext cx="9394858" cy="5572164"/>
          </a:xfrm>
        </p:spPr>
        <p:txBody>
          <a:bodyPr/>
          <a:lstStyle/>
          <a:p>
            <a:r>
              <a:rPr lang="en-US" dirty="0" smtClean="0"/>
              <a:t>Completed 1 December 2009</a:t>
            </a:r>
          </a:p>
          <a:p>
            <a:endParaRPr lang="en-US" dirty="0" smtClean="0"/>
          </a:p>
          <a:p>
            <a:r>
              <a:rPr lang="en-US" dirty="0" smtClean="0"/>
              <a:t>Contribution for one month – in line with guidance</a:t>
            </a:r>
          </a:p>
          <a:p>
            <a:endParaRPr lang="en-US" dirty="0" smtClean="0"/>
          </a:p>
          <a:p>
            <a:r>
              <a:rPr lang="en-US" dirty="0" smtClean="0"/>
              <a:t>68.5 million ordinary shares issued at R66.80 per share</a:t>
            </a:r>
          </a:p>
          <a:p>
            <a:endParaRPr lang="en-US" dirty="0" smtClean="0"/>
          </a:p>
          <a:p>
            <a:r>
              <a:rPr lang="en-US" dirty="0" smtClean="0"/>
              <a:t>Transaction value of R4.6 billion</a:t>
            </a:r>
          </a:p>
          <a:p>
            <a:endParaRPr lang="en-US" dirty="0" smtClean="0"/>
          </a:p>
          <a:p>
            <a:r>
              <a:rPr lang="en-US" dirty="0" smtClean="0"/>
              <a:t>Goodwill of R300 million</a:t>
            </a:r>
          </a:p>
          <a:p>
            <a:endParaRPr lang="en-US" dirty="0" smtClean="0"/>
          </a:p>
          <a:p>
            <a:r>
              <a:rPr lang="en-US" dirty="0" smtClean="0"/>
              <a:t>South African transaction:</a:t>
            </a:r>
          </a:p>
          <a:p>
            <a:pPr lvl="1"/>
            <a:r>
              <a:rPr lang="en-US" dirty="0" smtClean="0"/>
              <a:t>100% of revenue disclosed by Aspen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Sub-Saharan Africa collaboration:</a:t>
            </a:r>
          </a:p>
          <a:p>
            <a:pPr lvl="1"/>
            <a:r>
              <a:rPr lang="en-US" dirty="0" smtClean="0"/>
              <a:t>Statement of comprehensive income – profit only</a:t>
            </a:r>
          </a:p>
          <a:p>
            <a:pPr lvl="1"/>
            <a:r>
              <a:rPr lang="en-US" dirty="0" smtClean="0"/>
              <a:t>Segmental – 100% of revenue disclosed with reconciliation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20 THERAPEUTIC CLASSES – 2</a:t>
            </a:r>
            <a:r>
              <a:rPr lang="en-US" baseline="30000" dirty="0" smtClean="0"/>
              <a:t>ND</a:t>
            </a:r>
            <a:r>
              <a:rPr lang="en-US" dirty="0" smtClean="0"/>
              <a:t> TEN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4029073" y="778119"/>
          <a:ext cx="5052920" cy="6042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921"/>
                <a:gridCol w="939800"/>
                <a:gridCol w="914400"/>
                <a:gridCol w="812799"/>
              </a:tblGrid>
              <a:tr h="26853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MAT 11/2009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1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19468">
                <a:tc>
                  <a:txBody>
                    <a:bodyPr/>
                    <a:lstStyle/>
                    <a:p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VALUE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GROWTH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SHARE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720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Selected Market Segment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20,871,409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13.4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100.0</a:t>
                      </a:r>
                      <a:endParaRPr lang="en-ZA" sz="1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N3A Anti-Epileptics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359,082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20.4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1.7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49,761</a:t>
                      </a:r>
                      <a:endParaRPr lang="en-ZA" sz="110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26.3</a:t>
                      </a:r>
                      <a:endParaRPr lang="en-ZA" sz="110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2.4</a:t>
                      </a:r>
                      <a:endParaRPr lang="en-ZA" sz="1100" i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J1D Cephalosporins + Combs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350,949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11.5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1.7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74,829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-5.4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21.3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R1A Topical Nasal Preps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334,819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23.2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1.6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53,704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63.8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16.0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R5C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Expectorants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328,670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24.0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1.6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42,769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33.3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13.0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J1G Fluoro-Quinolones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311,234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6.9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1.5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13,358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0.4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4.3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N1A Anaesthetics General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309,099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-4.0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1.5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35,550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20.1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11.5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C8A Calcium Antagonist Plain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279,099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16.2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1.4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5,379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3.6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1.8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N5B Hypnotics + Sedatives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272,981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18.0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50,298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25.1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18.4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R6A Antihistamines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Systemic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250,433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21.3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22,939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26.8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9.2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J1X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Other Antibacterials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248,158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37.3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1.2</a:t>
                      </a:r>
                      <a:endParaRPr lang="en-ZA" sz="11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61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Aspen Group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12,173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4.0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4.9</a:t>
                      </a:r>
                      <a:endParaRPr lang="en-ZA" sz="11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092" y="2500306"/>
            <a:ext cx="36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of range displayed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our presence across a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breadth of therapeutic classes</a:t>
            </a:r>
            <a:endParaRPr lang="en-Z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04" y="714356"/>
            <a:ext cx="990850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Products/Pipeline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THE SOUTH AFRICAN PRIVATE MARKET</a:t>
            </a:r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26854" y="4951428"/>
            <a:ext cx="5715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C00000"/>
                </a:solidFill>
              </a:rPr>
              <a:t>Source: ImpactRx Report - this data was collected over the period January 2007 – June 2009</a:t>
            </a:r>
            <a:endParaRPr lang="en-US" sz="1100" i="1" dirty="0">
              <a:solidFill>
                <a:srgbClr val="C00000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0" y="0"/>
          <a:ext cx="5453066" cy="495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741894" y="1241549"/>
          <a:ext cx="3854577" cy="50277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25750"/>
                <a:gridCol w="1143009"/>
                <a:gridCol w="785818"/>
              </a:tblGrid>
              <a:tr h="307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MANUFACTURER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</a:rPr>
                        <a:t>NO. OF SCRIPTS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US" sz="1100" b="1" u="none" strike="noStrike" baseline="0" dirty="0" smtClean="0">
                          <a:solidFill>
                            <a:schemeClr val="bg1"/>
                          </a:solidFill>
                        </a:rPr>
                        <a:t> SHARE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256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</a:rPr>
                        <a:t>  ASPEN/GSK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</a:rPr>
                        <a:t>50,289,176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</a:rPr>
                        <a:t>23.8%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ASPEN PHARMACARE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44,709,665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21.1%</a:t>
                      </a: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ADCOCK </a:t>
                      </a:r>
                      <a:r>
                        <a:rPr lang="en-US" sz="1100" u="none" strike="noStrike" dirty="0"/>
                        <a:t>INGRAM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30,892,927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14.6%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NOVARTIS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16,034,743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7.6%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CIPLA-MEDPRO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12,022,442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5.7%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PFIZER/WYETH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9,601,399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4.5</a:t>
                      </a:r>
                      <a:r>
                        <a:rPr lang="en-US" sz="1100" u="none" strike="noStrike" dirty="0"/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smtClean="0"/>
                        <a:t>  MSD/SCHERING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7,117,345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3.4%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SANOFI </a:t>
                      </a:r>
                      <a:r>
                        <a:rPr lang="en-US" sz="1100" u="none" strike="noStrike" dirty="0"/>
                        <a:t>AVENTIS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6,479,418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3.1%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6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BAYER </a:t>
                      </a:r>
                      <a:r>
                        <a:rPr lang="en-US" sz="1100" u="none" strike="noStrike" dirty="0"/>
                        <a:t>SCHERING </a:t>
                      </a:r>
                      <a:r>
                        <a:rPr lang="en-US" sz="1100" u="none" strike="noStrike" dirty="0" smtClean="0"/>
                        <a:t>PHARMA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6,277,183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3.0%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smtClean="0">
                          <a:solidFill>
                            <a:srgbClr val="000000"/>
                          </a:solidFill>
                          <a:latin typeface="+mj-lt"/>
                        </a:rPr>
                        <a:t>  RANBAXY/BETABS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6,204,683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2.9%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JOHNSON </a:t>
                      </a:r>
                      <a:r>
                        <a:rPr lang="en-US" sz="1100" u="none" strike="noStrike" dirty="0"/>
                        <a:t>AND JOHNSON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5,938,691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2.8%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MERCK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4,293,091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ASTRA </a:t>
                      </a:r>
                      <a:r>
                        <a:rPr lang="en-US" sz="1100" u="none" strike="noStrike" dirty="0"/>
                        <a:t>ZENECA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4,137,070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SERVIER LABS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4,123,405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PHARMA </a:t>
                      </a:r>
                      <a:r>
                        <a:rPr lang="en-US" sz="1100" u="none" strike="noStrike" dirty="0"/>
                        <a:t>DYNAMICS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3,650,463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BOEHRINGER </a:t>
                      </a:r>
                      <a:r>
                        <a:rPr lang="en-US" sz="1100" u="none" strike="noStrike" dirty="0"/>
                        <a:t>INGELHEIM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3,369,168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PHARMAFRICA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2,530,265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98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NOVO-NORDISK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2,356,939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RECKITT </a:t>
                      </a:r>
                      <a:r>
                        <a:rPr lang="en-US" sz="1100" u="none" strike="noStrike" dirty="0"/>
                        <a:t>BENCKISER PHARMAC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2,273,038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INOVA PHARMA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2,182,712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23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  ROCHE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1,986,812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0.9%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504" y="714356"/>
            <a:ext cx="990850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 of having the best people and relevant, quality products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530" y="5261298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don’t only detail our products – 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make sure they are actually dispensed</a:t>
            </a:r>
            <a:endParaRPr lang="en-Z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236320" y="4687226"/>
            <a:ext cx="5465856" cy="1667898"/>
          </a:xfrm>
        </p:spPr>
        <p:txBody>
          <a:bodyPr>
            <a:noAutofit/>
          </a:bodyPr>
          <a:lstStyle/>
          <a:p>
            <a:r>
              <a:rPr lang="en-US" sz="1600" dirty="0" smtClean="0"/>
              <a:t>Realising the benefits of our ambitious build plan</a:t>
            </a:r>
          </a:p>
          <a:p>
            <a:r>
              <a:rPr lang="en-US" sz="1600" dirty="0" smtClean="0"/>
              <a:t>Doubling capacity in OSD 1</a:t>
            </a:r>
          </a:p>
          <a:p>
            <a:pPr lvl="1"/>
            <a:r>
              <a:rPr lang="en-US" sz="1400" dirty="0" smtClean="0"/>
              <a:t>7% incremental cost</a:t>
            </a:r>
          </a:p>
          <a:p>
            <a:pPr lvl="1"/>
            <a:r>
              <a:rPr lang="en-US" sz="1400" dirty="0" smtClean="0"/>
              <a:t>Can double this again</a:t>
            </a:r>
          </a:p>
          <a:p>
            <a:r>
              <a:rPr lang="en-US" sz="1600" dirty="0" smtClean="0"/>
              <a:t>Volume increases (including Global brand manufacture)</a:t>
            </a:r>
          </a:p>
          <a:p>
            <a:r>
              <a:rPr lang="en-US" sz="1600" dirty="0" smtClean="0"/>
              <a:t>Significant cost reductions – consolidation of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9530" y="642918"/>
            <a:ext cx="9358378" cy="4104000"/>
            <a:chOff x="273811" y="2357430"/>
            <a:chExt cx="9358378" cy="4104000"/>
          </a:xfrm>
        </p:grpSpPr>
        <p:pic>
          <p:nvPicPr>
            <p:cNvPr id="4608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6885" y="2357430"/>
              <a:ext cx="6086320" cy="41040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11" name="Rounded Rectangular Callout 10"/>
            <p:cNvSpPr/>
            <p:nvPr/>
          </p:nvSpPr>
          <p:spPr>
            <a:xfrm>
              <a:off x="273811" y="3000372"/>
              <a:ext cx="1500198" cy="428628"/>
            </a:xfrm>
            <a:prstGeom prst="wedgeRoundRectCallout">
              <a:avLst>
                <a:gd name="adj1" fmla="val 218565"/>
                <a:gd name="adj2" fmla="val 8791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E1B2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Technical Centre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273811" y="4714884"/>
              <a:ext cx="1500198" cy="428628"/>
            </a:xfrm>
            <a:prstGeom prst="wedgeRoundRectCallout">
              <a:avLst>
                <a:gd name="adj1" fmla="val 255892"/>
                <a:gd name="adj2" fmla="val 5783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E1B2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SVP Warehouse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8131991" y="3857628"/>
              <a:ext cx="1500198" cy="428628"/>
            </a:xfrm>
            <a:prstGeom prst="wedgeRoundRectCallout">
              <a:avLst>
                <a:gd name="adj1" fmla="val -173109"/>
                <a:gd name="adj2" fmla="val -7494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E1B2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OSD 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8131991" y="4714884"/>
              <a:ext cx="1500198" cy="428628"/>
            </a:xfrm>
            <a:prstGeom prst="wedgeRoundRectCallout">
              <a:avLst>
                <a:gd name="adj1" fmla="val -135284"/>
                <a:gd name="adj2" fmla="val -16380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E1B2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OSD 1 Packing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8131991" y="5572140"/>
              <a:ext cx="1500198" cy="500066"/>
            </a:xfrm>
            <a:prstGeom prst="wedgeRoundRectCallout">
              <a:avLst>
                <a:gd name="adj1" fmla="val -147525"/>
                <a:gd name="adj2" fmla="val -22847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E1B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OSD 1 Manufacture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8131991" y="3000372"/>
              <a:ext cx="1500198" cy="428628"/>
            </a:xfrm>
            <a:prstGeom prst="wedgeRoundRectCallout">
              <a:avLst>
                <a:gd name="adj1" fmla="val -197240"/>
                <a:gd name="adj2" fmla="val 6246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E1B2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Heritage facility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273811" y="3857628"/>
              <a:ext cx="1500198" cy="428628"/>
            </a:xfrm>
            <a:prstGeom prst="wedgeRoundRectCallout">
              <a:avLst>
                <a:gd name="adj1" fmla="val 200778"/>
                <a:gd name="adj2" fmla="val 16996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E1B2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SVP facility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71480"/>
          </a:xfrm>
        </p:spPr>
        <p:txBody>
          <a:bodyPr/>
          <a:lstStyle/>
          <a:p>
            <a:pPr algn="ctr"/>
            <a:r>
              <a:rPr lang="en-US" sz="2400" smtClean="0"/>
              <a:t>  GLOBAL </a:t>
            </a:r>
            <a:r>
              <a:rPr lang="en-US" sz="2400" dirty="0" smtClean="0"/>
              <a:t>COST COMPETITIVENESS – FOCUS ON COST OF GOODS</a:t>
            </a:r>
            <a:endParaRPr lang="en-ZA" sz="2400" dirty="0"/>
          </a:p>
        </p:txBody>
      </p:sp>
      <p:sp>
        <p:nvSpPr>
          <p:cNvPr id="19" name="Rectangle 18"/>
          <p:cNvSpPr/>
          <p:nvPr/>
        </p:nvSpPr>
        <p:spPr>
          <a:xfrm>
            <a:off x="2272888" y="6427694"/>
            <a:ext cx="5429288" cy="338554"/>
          </a:xfrm>
          <a:prstGeom prst="rect">
            <a:avLst/>
          </a:prstGeom>
          <a:solidFill>
            <a:srgbClr val="00529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Targeting a 50% reduction in conversion costs over 3 years</a:t>
            </a:r>
            <a:endParaRPr lang="en-US" sz="1600" dirty="0"/>
          </a:p>
        </p:txBody>
      </p:sp>
      <p:pic>
        <p:nvPicPr>
          <p:cNvPr id="20482" name="Picture 2" descr="http://www.gitesinfrance.org.uk/images/Electrici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7006">
            <a:off x="8867682" y="4717148"/>
            <a:ext cx="971214" cy="106135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rot="19338231">
            <a:off x="7969205" y="5162208"/>
            <a:ext cx="12188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5% of 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endParaRPr lang="en-Z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GLOBAL COST COMPETITIVENESS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876801" y="4008416"/>
          <a:ext cx="5333999" cy="284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2504" y="714356"/>
            <a:ext cx="990850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 of cost reductions – RT289 Solid Tender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32230" y="1199801"/>
          <a:ext cx="6035698" cy="392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44799" y="24964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2009</a:t>
            </a:r>
            <a:endParaRPr lang="en-Z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0856" y="48550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2007</a:t>
            </a:r>
            <a:endParaRPr lang="en-Z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FOR THE NEXT SIX MONTHS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92" y="789997"/>
            <a:ext cx="9394858" cy="5572164"/>
          </a:xfrm>
        </p:spPr>
        <p:txBody>
          <a:bodyPr>
            <a:normAutofit/>
          </a:bodyPr>
          <a:lstStyle/>
          <a:p>
            <a:r>
              <a:rPr lang="en-US" dirty="0" smtClean="0"/>
              <a:t>Volume increases to continue</a:t>
            </a:r>
          </a:p>
          <a:p>
            <a:endParaRPr lang="en-US" dirty="0" smtClean="0"/>
          </a:p>
          <a:p>
            <a:r>
              <a:rPr lang="en-US" dirty="0" smtClean="0"/>
              <a:t>SEP price increase was in February 2009</a:t>
            </a:r>
            <a:r>
              <a:rPr lang="en-ZA" dirty="0" smtClean="0"/>
              <a:t>:</a:t>
            </a:r>
          </a:p>
          <a:p>
            <a:pPr lvl="1"/>
            <a:r>
              <a:rPr lang="en-US" dirty="0" smtClean="0"/>
              <a:t>SEP increase in April/May 2010?</a:t>
            </a:r>
          </a:p>
          <a:p>
            <a:pPr lvl="1"/>
            <a:r>
              <a:rPr lang="en-US" dirty="0" smtClean="0"/>
              <a:t>Relative increase versus last year will not include the same price effect</a:t>
            </a:r>
          </a:p>
          <a:p>
            <a:endParaRPr lang="en-US" dirty="0" smtClean="0"/>
          </a:p>
          <a:p>
            <a:r>
              <a:rPr lang="en-US" dirty="0" smtClean="0"/>
              <a:t>Incorporation of GSK business:</a:t>
            </a:r>
          </a:p>
          <a:p>
            <a:pPr lvl="1"/>
            <a:r>
              <a:rPr lang="en-US" dirty="0" smtClean="0"/>
              <a:t>Will add about R400 million to sales for next six months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Continued conversion efficiencies:</a:t>
            </a:r>
          </a:p>
          <a:p>
            <a:pPr lvl="1"/>
            <a:r>
              <a:rPr lang="en-US" dirty="0" smtClean="0"/>
              <a:t>Contribute to improved costs</a:t>
            </a:r>
          </a:p>
          <a:p>
            <a:endParaRPr lang="en-US" dirty="0" smtClean="0"/>
          </a:p>
          <a:p>
            <a:r>
              <a:rPr lang="en-US" dirty="0" smtClean="0"/>
              <a:t>ARV tender to be awarded in June:</a:t>
            </a:r>
          </a:p>
          <a:p>
            <a:pPr lvl="1"/>
            <a:r>
              <a:rPr lang="en-US" dirty="0" smtClean="0"/>
              <a:t>Limited profitability:</a:t>
            </a:r>
          </a:p>
          <a:p>
            <a:pPr lvl="2"/>
            <a:r>
              <a:rPr lang="en-US" dirty="0" smtClean="0"/>
              <a:t>Predominantly affects manufacture / jobs</a:t>
            </a:r>
          </a:p>
          <a:p>
            <a:pPr lvl="2"/>
            <a:r>
              <a:rPr lang="en-US" dirty="0" smtClean="0"/>
              <a:t>Shifts will have more challenges operationally rather than commercially</a:t>
            </a:r>
          </a:p>
          <a:p>
            <a:pPr lvl="1"/>
            <a:r>
              <a:rPr lang="en-US" dirty="0" smtClean="0"/>
              <a:t>Expect a further ramp up in lives to be covered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36475" y="6299408"/>
            <a:ext cx="3874246" cy="338554"/>
          </a:xfrm>
          <a:prstGeom prst="rect">
            <a:avLst/>
          </a:prstGeom>
          <a:solidFill>
            <a:srgbClr val="00529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Well positioned to finish what we started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CEE"/>
              </a:clrFrom>
              <a:clrTo>
                <a:srgbClr val="EBECEE">
                  <a:alpha val="0"/>
                </a:srgbClr>
              </a:clrTo>
            </a:clrChange>
          </a:blip>
          <a:srcRect l="12143" t="17446" b="7965"/>
          <a:stretch>
            <a:fillRect/>
          </a:stretch>
        </p:blipFill>
        <p:spPr bwMode="auto">
          <a:xfrm>
            <a:off x="5638655" y="1408596"/>
            <a:ext cx="4267345" cy="54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– ASPEN IN THE SOUTH AFRICAN MARKET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763" y="1306133"/>
            <a:ext cx="3858042" cy="9000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dirty="0" smtClean="0"/>
              <a:t>We have said historically: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 smtClean="0"/>
              <a:t>“The greatest reward for those of us working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 smtClean="0"/>
              <a:t>within Aspen is the ability to successfully juggle”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5649" y="2162629"/>
            <a:ext cx="3585028" cy="4695371"/>
            <a:chOff x="1237127" y="887506"/>
            <a:chExt cx="3823447" cy="5763605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7127" y="946149"/>
              <a:ext cx="3352708" cy="570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1748115" y="887506"/>
              <a:ext cx="1788459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07950" h="1206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Century Gothic" pitchFamily="34" charset="0"/>
                </a:rPr>
                <a:t>Our own social contract of commitment to providing  quality, </a:t>
              </a:r>
            </a:p>
            <a:p>
              <a:pPr algn="ctr"/>
              <a:r>
                <a:rPr lang="en-US" sz="1050" dirty="0" smtClean="0">
                  <a:latin typeface="Century Gothic" pitchFamily="34" charset="0"/>
                </a:rPr>
                <a:t>affordable healthcare</a:t>
              </a:r>
              <a:endParaRPr lang="en-ZA" sz="1050" dirty="0">
                <a:latin typeface="Century Gothic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92186" y="3756212"/>
              <a:ext cx="1788459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114300">
              <a:bevelT w="152400" h="120650"/>
              <a:bevelB h="63500"/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Century Gothic" pitchFamily="34" charset="0"/>
                </a:rPr>
                <a:t>Managing to provide superior returns to all our stakeholders</a:t>
              </a:r>
              <a:endParaRPr lang="en-ZA" sz="1050" dirty="0">
                <a:latin typeface="Century Gothic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72115" y="1900517"/>
              <a:ext cx="1788459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146050" h="171450"/>
              <a:bevelB w="10795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Century Gothic" pitchFamily="34" charset="0"/>
                </a:rPr>
                <a:t>Being at the forefront of combating infectious diseases on the continent</a:t>
              </a:r>
              <a:endParaRPr lang="en-ZA" sz="1050" dirty="0">
                <a:latin typeface="Century Gothic" pitchFamily="34" charset="0"/>
              </a:endParaRPr>
            </a:p>
          </p:txBody>
        </p:sp>
      </p:grpSp>
      <p:sp>
        <p:nvSpPr>
          <p:cNvPr id="12" name="Slide Number Placeholder 10"/>
          <p:cNvSpPr txBox="1">
            <a:spLocks/>
          </p:cNvSpPr>
          <p:nvPr/>
        </p:nvSpPr>
        <p:spPr>
          <a:xfrm>
            <a:off x="7570788" y="6492875"/>
            <a:ext cx="2311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7142" y="798286"/>
            <a:ext cx="48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 additional challenge now we have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a new ball for the team</a:t>
            </a:r>
            <a:endParaRPr lang="en-Z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3200" y="899891"/>
            <a:ext cx="9539062" cy="5576176"/>
            <a:chOff x="203200" y="899891"/>
            <a:chExt cx="9539062" cy="557617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19469" y="943433"/>
              <a:ext cx="2832531" cy="18994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7021" y="2578467"/>
              <a:ext cx="3252463" cy="23144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CEF3E"/>
                </a:clrFrom>
                <a:clrTo>
                  <a:srgbClr val="0CEF3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6859" y="1236030"/>
              <a:ext cx="1440124" cy="9265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55152" y="3268611"/>
              <a:ext cx="1061082" cy="670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9242" y="3054702"/>
              <a:ext cx="621173" cy="11272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7058" y="2950663"/>
              <a:ext cx="1557935" cy="11609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6661" y="1511802"/>
              <a:ext cx="909552" cy="7577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8758" y="1207002"/>
              <a:ext cx="946597" cy="9769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0"/>
            <a:srcRect l="4668" t="19896" r="15351" b="6276"/>
            <a:stretch>
              <a:fillRect/>
            </a:stretch>
          </p:blipFill>
          <p:spPr bwMode="auto">
            <a:xfrm>
              <a:off x="221412" y="899891"/>
              <a:ext cx="2843021" cy="19891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3200" y="4304999"/>
              <a:ext cx="2844188" cy="2155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87444" y="5158657"/>
              <a:ext cx="1734828" cy="13147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20353" y="5158657"/>
              <a:ext cx="1735509" cy="13147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897144" y="4319513"/>
              <a:ext cx="2845118" cy="21565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TextBox 15"/>
          <p:cNvSpPr txBox="1"/>
          <p:nvPr/>
        </p:nvSpPr>
        <p:spPr>
          <a:xfrm>
            <a:off x="0" y="0"/>
            <a:ext cx="9512535" cy="1015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nnecticut" pitchFamily="66" charset="0"/>
                <a:cs typeface="Tahoma" pitchFamily="34" charset="0"/>
              </a:rPr>
              <a:t>Aspen in Sub-Saharan Africa</a:t>
            </a:r>
            <a:endParaRPr lang="en-ZA" sz="6000" dirty="0">
              <a:latin typeface="Connecticut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SUB-SAHARAN AFRICA (SSA)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interest in SSA is in following broad categories:</a:t>
            </a:r>
          </a:p>
          <a:p>
            <a:endParaRPr lang="en-US" dirty="0" smtClean="0"/>
          </a:p>
          <a:p>
            <a:r>
              <a:rPr lang="en-US" dirty="0" smtClean="0"/>
              <a:t>Export from South Africa:</a:t>
            </a:r>
          </a:p>
          <a:p>
            <a:pPr lvl="1"/>
            <a:r>
              <a:rPr lang="en-US" dirty="0" smtClean="0"/>
              <a:t>Negatively affected by ARV genericisation:</a:t>
            </a:r>
          </a:p>
          <a:p>
            <a:pPr lvl="2"/>
            <a:r>
              <a:rPr lang="en-US" dirty="0" smtClean="0"/>
              <a:t>Commitment to procure API from licensor</a:t>
            </a:r>
          </a:p>
          <a:p>
            <a:pPr lvl="1"/>
            <a:r>
              <a:rPr lang="en-US" dirty="0" smtClean="0"/>
              <a:t>Pipeline focus on hormonals, IMF, OTC and other niche products</a:t>
            </a:r>
          </a:p>
          <a:p>
            <a:pPr lvl="1"/>
            <a:r>
              <a:rPr lang="en-US" dirty="0" smtClean="0"/>
              <a:t>Have infrastructure / capability to register Aspen-owned 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Shelys/Beta in East and Central Africa:</a:t>
            </a:r>
          </a:p>
          <a:p>
            <a:pPr lvl="1"/>
            <a:r>
              <a:rPr lang="en-US" dirty="0" smtClean="0"/>
              <a:t>Focus on private market paying dividends</a:t>
            </a:r>
          </a:p>
          <a:p>
            <a:endParaRPr lang="en-US" dirty="0" smtClean="0"/>
          </a:p>
          <a:p>
            <a:r>
              <a:rPr lang="en-US" dirty="0" smtClean="0"/>
              <a:t>Collaboration with GSK:</a:t>
            </a:r>
          </a:p>
          <a:p>
            <a:pPr lvl="1"/>
            <a:r>
              <a:rPr lang="en-US" dirty="0" smtClean="0"/>
              <a:t>See attached geographical sales breakdown</a:t>
            </a:r>
          </a:p>
          <a:p>
            <a:pPr lvl="1"/>
            <a:r>
              <a:rPr lang="en-US" dirty="0" smtClean="0"/>
              <a:t>Rolling out the regulatory process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SSA 9.jpg"/>
          <p:cNvPicPr>
            <a:picLocks noChangeAspect="1"/>
          </p:cNvPicPr>
          <p:nvPr/>
        </p:nvPicPr>
        <p:blipFill>
          <a:blip r:embed="rId2"/>
          <a:srcRect l="25785" r="28550"/>
          <a:stretch>
            <a:fillRect/>
          </a:stretch>
        </p:blipFill>
        <p:spPr>
          <a:xfrm rot="780056">
            <a:off x="7117038" y="2239962"/>
            <a:ext cx="1880955" cy="222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SHELYS AFRICA &amp; ASPEN EXPORTS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8" descr="africa-germany"/>
          <p:cNvPicPr>
            <a:picLocks noChangeAspect="1" noChangeArrowheads="1"/>
          </p:cNvPicPr>
          <p:nvPr/>
        </p:nvPicPr>
        <p:blipFill>
          <a:blip r:embed="rId2" cstate="print"/>
          <a:srcRect l="-793" t="22121" r="41667"/>
          <a:stretch>
            <a:fillRect/>
          </a:stretch>
        </p:blipFill>
        <p:spPr bwMode="auto">
          <a:xfrm>
            <a:off x="258699" y="1251857"/>
            <a:ext cx="5458484" cy="539227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sp>
        <p:nvSpPr>
          <p:cNvPr id="6" name="Oval 5"/>
          <p:cNvSpPr/>
          <p:nvPr/>
        </p:nvSpPr>
        <p:spPr>
          <a:xfrm>
            <a:off x="3829427" y="3330812"/>
            <a:ext cx="960288" cy="58718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entury Gothic" pitchFamily="34" charset="0"/>
              </a:rPr>
              <a:t>BETA</a:t>
            </a:r>
          </a:p>
          <a:p>
            <a:pPr algn="ctr"/>
            <a:r>
              <a:rPr lang="en-US" sz="1100" dirty="0" smtClean="0">
                <a:latin typeface="Century Gothic" pitchFamily="34" charset="0"/>
              </a:rPr>
              <a:t>41 reps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Century Gothic" pitchFamily="34" charset="0"/>
              </a:rPr>
              <a:t>R48m</a:t>
            </a:r>
            <a:endParaRPr lang="en-ZA" sz="11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85885" y="4016188"/>
            <a:ext cx="1134032" cy="58718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entury Gothic" pitchFamily="34" charset="0"/>
              </a:rPr>
              <a:t>SHELYS</a:t>
            </a:r>
          </a:p>
          <a:p>
            <a:pPr algn="ctr"/>
            <a:r>
              <a:rPr lang="en-US" sz="1100" dirty="0" smtClean="0">
                <a:latin typeface="Century Gothic" pitchFamily="34" charset="0"/>
              </a:rPr>
              <a:t>63 reps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Century Gothic" pitchFamily="34" charset="0"/>
              </a:rPr>
              <a:t>R100m</a:t>
            </a:r>
            <a:endParaRPr lang="en-ZA" sz="11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52165" y="4603375"/>
            <a:ext cx="1036064" cy="86957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entury Gothic" pitchFamily="34" charset="0"/>
              </a:rPr>
              <a:t>SHELYS EXPORT</a:t>
            </a:r>
          </a:p>
          <a:p>
            <a:pPr algn="ctr"/>
            <a:r>
              <a:rPr lang="en-US" sz="1100" dirty="0" smtClean="0">
                <a:latin typeface="Century Gothic" pitchFamily="34" charset="0"/>
              </a:rPr>
              <a:t>13 reps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Century Gothic" pitchFamily="34" charset="0"/>
              </a:rPr>
              <a:t>R10m</a:t>
            </a:r>
            <a:endParaRPr lang="en-ZA" sz="11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32824" y="1225816"/>
            <a:ext cx="4373176" cy="47250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SHELYS/BETA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Shelys Africa consists of:</a:t>
            </a:r>
          </a:p>
          <a:p>
            <a:pPr marL="711201" lvl="2" indent="-174625">
              <a:lnSpc>
                <a:spcPct val="150000"/>
              </a:lnSpc>
            </a:pPr>
            <a:r>
              <a:rPr lang="en-US" sz="1400" dirty="0" smtClean="0"/>
              <a:t>Shelys Pharmaceuticals (Tanzania)</a:t>
            </a:r>
          </a:p>
          <a:p>
            <a:pPr marL="711201" lvl="2" indent="-174625">
              <a:lnSpc>
                <a:spcPct val="150000"/>
              </a:lnSpc>
            </a:pPr>
            <a:r>
              <a:rPr lang="en-US" sz="1400" dirty="0" smtClean="0"/>
              <a:t>Beta Healthcare (Kenya &amp; Uganda)</a:t>
            </a:r>
          </a:p>
          <a:p>
            <a:pPr marL="711201" lvl="2" indent="-174625">
              <a:lnSpc>
                <a:spcPct val="150000"/>
              </a:lnSpc>
            </a:pPr>
            <a:r>
              <a:rPr lang="en-US" sz="1400" dirty="0" smtClean="0"/>
              <a:t>Shelys Export – (focus on Southern/East Africa)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Sales force is in-house and contract rep teams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Total rep force : 98 + 19 contract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ASPEN EXPORTS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Local distributors for sales &amp; distribution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8 reps and extensive distributor network</a:t>
            </a:r>
            <a:endParaRPr lang="en-Z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9179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Six Months to December 2009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85252" y="3556001"/>
            <a:ext cx="1083661" cy="978860"/>
          </a:xfrm>
          <a:prstGeom prst="ellipse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entury Gothic" pitchFamily="34" charset="0"/>
              </a:rPr>
              <a:t>ASPEN EXPORTS</a:t>
            </a:r>
          </a:p>
          <a:p>
            <a:pPr algn="ctr"/>
            <a:r>
              <a:rPr lang="en-US" sz="1100" dirty="0" smtClean="0">
                <a:latin typeface="Century Gothic" pitchFamily="34" charset="0"/>
              </a:rPr>
              <a:t>8 reps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Century Gothic" pitchFamily="34" charset="0"/>
              </a:rPr>
              <a:t>R63m</a:t>
            </a:r>
            <a:endParaRPr lang="en-ZA" sz="11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GSK ASPEN HEALTHCARE FOR AFRICA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42534" y="1174803"/>
            <a:ext cx="4163465" cy="4679577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pPr lvl="1"/>
            <a:r>
              <a:rPr lang="en-US" dirty="0" smtClean="0"/>
              <a:t>Extensive cover of 4 regions:</a:t>
            </a:r>
          </a:p>
          <a:p>
            <a:pPr marL="711201" lvl="2" indent="-174625"/>
            <a:r>
              <a:rPr lang="en-US" sz="1400" dirty="0" smtClean="0"/>
              <a:t>FWCA – 15 countries</a:t>
            </a:r>
          </a:p>
          <a:p>
            <a:pPr marL="711201" lvl="2" indent="-174625"/>
            <a:r>
              <a:rPr lang="en-US" sz="1400" dirty="0" smtClean="0"/>
              <a:t>AWA – 5 countries</a:t>
            </a:r>
          </a:p>
          <a:p>
            <a:pPr marL="711201" lvl="2" indent="-174625"/>
            <a:r>
              <a:rPr lang="en-US" sz="1400" dirty="0" smtClean="0"/>
              <a:t>EA – 9 countries</a:t>
            </a:r>
          </a:p>
          <a:p>
            <a:pPr marL="711201" lvl="2" indent="-174625"/>
            <a:r>
              <a:rPr lang="en-US" sz="1400" dirty="0" smtClean="0"/>
              <a:t>StnA – 9 countries</a:t>
            </a:r>
          </a:p>
          <a:p>
            <a:pPr>
              <a:buAutoNum type="arabicPeriod"/>
            </a:pPr>
            <a:endParaRPr lang="en-US" sz="1600" dirty="0" smtClean="0"/>
          </a:p>
          <a:p>
            <a:pPr lvl="1"/>
            <a:r>
              <a:rPr lang="en-US" dirty="0" smtClean="0"/>
              <a:t>Sales teams mostly in-house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Some regions have additional contract / wholesale teams that work exclusively for the collaboration</a:t>
            </a:r>
          </a:p>
          <a:p>
            <a:endParaRPr lang="en-US" sz="1600" dirty="0" smtClean="0"/>
          </a:p>
          <a:p>
            <a:pPr algn="ctr">
              <a:buNone/>
            </a:pPr>
            <a:r>
              <a:rPr lang="en-US" sz="1600" b="1" dirty="0" smtClean="0"/>
              <a:t>TOTAL REP FORCE : 260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TOTAL SALES : $117 million</a:t>
            </a:r>
          </a:p>
          <a:p>
            <a:endParaRPr lang="en-ZA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8971" y="1208314"/>
            <a:ext cx="5458484" cy="5378824"/>
            <a:chOff x="0" y="1208314"/>
            <a:chExt cx="5458484" cy="5378824"/>
          </a:xfrm>
        </p:grpSpPr>
        <p:pic>
          <p:nvPicPr>
            <p:cNvPr id="6" name="Picture 8" descr="africa-germany"/>
            <p:cNvPicPr>
              <a:picLocks noChangeAspect="1" noChangeArrowheads="1"/>
            </p:cNvPicPr>
            <p:nvPr/>
          </p:nvPicPr>
          <p:blipFill>
            <a:blip r:embed="rId2" cstate="print"/>
            <a:srcRect l="-793" t="22315" r="41667"/>
            <a:stretch>
              <a:fillRect/>
            </a:stretch>
          </p:blipFill>
          <p:spPr bwMode="auto">
            <a:xfrm>
              <a:off x="0" y="1208314"/>
              <a:ext cx="5458484" cy="5378824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555814" y="2734235"/>
              <a:ext cx="1004046" cy="58718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Century Gothic" pitchFamily="34" charset="0"/>
                </a:rPr>
                <a:t>FWCA</a:t>
              </a:r>
            </a:p>
            <a:p>
              <a:pPr algn="ctr"/>
              <a:r>
                <a:rPr lang="en-US" sz="1100" dirty="0" smtClean="0">
                  <a:latin typeface="Century Gothic" pitchFamily="34" charset="0"/>
                </a:rPr>
                <a:t>70 reps</a:t>
              </a:r>
            </a:p>
            <a:p>
              <a:pPr algn="ctr"/>
              <a:r>
                <a:rPr lang="en-US" sz="1100" b="1" dirty="0" smtClean="0">
                  <a:solidFill>
                    <a:srgbClr val="C00000"/>
                  </a:solidFill>
                  <a:latin typeface="Century Gothic" pitchFamily="34" charset="0"/>
                </a:rPr>
                <a:t>$30m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83978" y="3128682"/>
              <a:ext cx="954741" cy="58718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Century Gothic" pitchFamily="34" charset="0"/>
                </a:rPr>
                <a:t>AWA</a:t>
              </a:r>
            </a:p>
            <a:p>
              <a:pPr algn="ctr"/>
              <a:r>
                <a:rPr lang="en-US" sz="1100" dirty="0" smtClean="0">
                  <a:latin typeface="Century Gothic" pitchFamily="34" charset="0"/>
                </a:rPr>
                <a:t>90 reps</a:t>
              </a:r>
            </a:p>
            <a:p>
              <a:pPr algn="ctr"/>
              <a:r>
                <a:rPr lang="en-US" sz="1100" b="1" dirty="0" smtClean="0">
                  <a:solidFill>
                    <a:srgbClr val="C00000"/>
                  </a:solidFill>
                  <a:latin typeface="Century Gothic" pitchFamily="34" charset="0"/>
                </a:rPr>
                <a:t>$48m</a:t>
              </a:r>
              <a:endParaRPr lang="en-ZA" sz="1100" b="1" dirty="0">
                <a:solidFill>
                  <a:srgbClr val="C00000"/>
                </a:solidFill>
                <a:latin typeface="Century Gothic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2" y="4096870"/>
              <a:ext cx="932327" cy="58718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Century Gothic" pitchFamily="34" charset="0"/>
                </a:rPr>
                <a:t>EA</a:t>
              </a:r>
            </a:p>
            <a:p>
              <a:pPr algn="ctr"/>
              <a:r>
                <a:rPr lang="en-US" sz="1100" dirty="0" smtClean="0">
                  <a:latin typeface="Century Gothic" pitchFamily="34" charset="0"/>
                </a:rPr>
                <a:t>70 reps</a:t>
              </a:r>
            </a:p>
            <a:p>
              <a:pPr algn="ctr"/>
              <a:r>
                <a:rPr lang="en-US" sz="1100" b="1" dirty="0" smtClean="0">
                  <a:solidFill>
                    <a:srgbClr val="C00000"/>
                  </a:solidFill>
                  <a:latin typeface="Century Gothic" pitchFamily="34" charset="0"/>
                </a:rPr>
                <a:t>$28m</a:t>
              </a:r>
              <a:endParaRPr lang="en-ZA" sz="1100" b="1" dirty="0">
                <a:solidFill>
                  <a:srgbClr val="C00000"/>
                </a:solidFill>
                <a:latin typeface="Century Gothic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38719" y="5091952"/>
              <a:ext cx="1107139" cy="58718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Century Gothic" pitchFamily="34" charset="0"/>
                </a:rPr>
                <a:t>StnA</a:t>
              </a:r>
            </a:p>
            <a:p>
              <a:pPr algn="ctr"/>
              <a:r>
                <a:rPr lang="en-US" sz="1100" dirty="0" smtClean="0">
                  <a:latin typeface="Century Gothic" pitchFamily="34" charset="0"/>
                </a:rPr>
                <a:t>30 reps</a:t>
              </a:r>
            </a:p>
            <a:p>
              <a:pPr algn="ctr"/>
              <a:r>
                <a:rPr lang="en-US" sz="1100" b="1" dirty="0" smtClean="0">
                  <a:solidFill>
                    <a:srgbClr val="C00000"/>
                  </a:solidFill>
                  <a:latin typeface="Century Gothic" pitchFamily="34" charset="0"/>
                </a:rPr>
                <a:t>$11m</a:t>
              </a:r>
              <a:endParaRPr lang="en-ZA" sz="1100" b="1" dirty="0">
                <a:solidFill>
                  <a:srgbClr val="C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77281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Calendar Year 2009 – Annual Sales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66654" y="1285860"/>
            <a:ext cx="4643470" cy="4429156"/>
            <a:chOff x="166654" y="1285860"/>
            <a:chExt cx="4643470" cy="4429156"/>
          </a:xfrm>
        </p:grpSpPr>
        <p:sp>
          <p:nvSpPr>
            <p:cNvPr id="11" name="Rectangle 10"/>
            <p:cNvSpPr/>
            <p:nvPr/>
          </p:nvSpPr>
          <p:spPr>
            <a:xfrm>
              <a:off x="380968" y="1285860"/>
              <a:ext cx="4429156" cy="4429156"/>
            </a:xfrm>
            <a:prstGeom prst="rect">
              <a:avLst/>
            </a:prstGeom>
            <a:ln>
              <a:solidFill>
                <a:srgbClr val="EE1B2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2" name="Chart 11"/>
            <p:cNvGraphicFramePr/>
            <p:nvPr/>
          </p:nvGraphicFramePr>
          <p:xfrm>
            <a:off x="166654" y="1285860"/>
            <a:ext cx="4643470" cy="4402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5" name="Group 8"/>
          <p:cNvGrpSpPr/>
          <p:nvPr/>
        </p:nvGrpSpPr>
        <p:grpSpPr>
          <a:xfrm>
            <a:off x="4738686" y="1285860"/>
            <a:ext cx="4714908" cy="4429156"/>
            <a:chOff x="4738686" y="1285860"/>
            <a:chExt cx="4714908" cy="4429156"/>
          </a:xfrm>
        </p:grpSpPr>
        <p:sp>
          <p:nvSpPr>
            <p:cNvPr id="14" name="Rectangle 13"/>
            <p:cNvSpPr/>
            <p:nvPr/>
          </p:nvSpPr>
          <p:spPr>
            <a:xfrm>
              <a:off x="5024438" y="1285860"/>
              <a:ext cx="4429156" cy="4429156"/>
            </a:xfrm>
            <a:prstGeom prst="rect">
              <a:avLst/>
            </a:prstGeom>
            <a:noFill/>
            <a:ln>
              <a:solidFill>
                <a:srgbClr val="0052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5" name="Chart 14"/>
            <p:cNvGraphicFramePr/>
            <p:nvPr/>
          </p:nvGraphicFramePr>
          <p:xfrm>
            <a:off x="4738686" y="1285860"/>
            <a:ext cx="4643470" cy="4402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SEGMENTAL REVENUE</a:t>
            </a:r>
            <a:endParaRPr lang="en-Z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REST OF SUB-SAHARAN AFRICAN (SSA)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territories are particularly difficult to trade in</a:t>
            </a:r>
          </a:p>
          <a:p>
            <a:endParaRPr lang="en-US" dirty="0" smtClean="0"/>
          </a:p>
          <a:p>
            <a:r>
              <a:rPr lang="en-US" dirty="0" smtClean="0"/>
              <a:t>Individual territory market sizes are generally too small to warrant individual company representation</a:t>
            </a:r>
          </a:p>
          <a:p>
            <a:endParaRPr lang="en-US" dirty="0" smtClean="0"/>
          </a:p>
          <a:p>
            <a:r>
              <a:rPr lang="en-US" dirty="0" smtClean="0"/>
              <a:t>Supply chain including distribution and collection are significant barriers to entry</a:t>
            </a:r>
          </a:p>
          <a:p>
            <a:endParaRPr lang="en-US" dirty="0" smtClean="0"/>
          </a:p>
          <a:p>
            <a:r>
              <a:rPr lang="en-US" dirty="0" smtClean="0"/>
              <a:t>Have market coverage across all of SSA:</a:t>
            </a:r>
          </a:p>
          <a:p>
            <a:pPr lvl="1"/>
            <a:r>
              <a:rPr lang="en-US" dirty="0" smtClean="0"/>
              <a:t>Currently hold 736 registrations</a:t>
            </a:r>
          </a:p>
          <a:p>
            <a:pPr lvl="1"/>
            <a:r>
              <a:rPr lang="en-US" dirty="0" smtClean="0"/>
              <a:t>274 products in the registration process</a:t>
            </a:r>
          </a:p>
          <a:p>
            <a:pPr lvl="1"/>
            <a:r>
              <a:rPr lang="en-US" dirty="0" smtClean="0"/>
              <a:t>1 261 registrations planned for submission in 2010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Deep understanding of each market and its needs:</a:t>
            </a:r>
          </a:p>
          <a:p>
            <a:pPr lvl="1"/>
            <a:r>
              <a:rPr lang="en-US" dirty="0" smtClean="0"/>
              <a:t>In-country relationship with regulatory authorities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Over 360 reps and numerous distributors across the continent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Demonstrated manufacturing commitment in Africa</a:t>
            </a:r>
          </a:p>
          <a:p>
            <a:endParaRPr lang="en-US" dirty="0" smtClean="0"/>
          </a:p>
          <a:p>
            <a:r>
              <a:rPr lang="en-US" dirty="0" smtClean="0"/>
              <a:t>Number 1 together </a:t>
            </a:r>
            <a:r>
              <a:rPr lang="en-US" smtClean="0"/>
              <a:t>with GSK Aspen </a:t>
            </a:r>
            <a:r>
              <a:rPr lang="en-US" dirty="0" smtClean="0"/>
              <a:t>Healthcare for Africa in many if not most African markets with nearly $200 million of annualised sales:</a:t>
            </a:r>
          </a:p>
          <a:p>
            <a:pPr lvl="1"/>
            <a:r>
              <a:rPr lang="en-US" smtClean="0"/>
              <a:t>Scale is </a:t>
            </a:r>
            <a:r>
              <a:rPr lang="en-US" dirty="0" smtClean="0"/>
              <a:t>a critical success factor in smaller markets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 descr="SS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915" y="2740894"/>
            <a:ext cx="2528944" cy="168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2" descr="C:\Documents and Settings\chantal_vrensburg\Local Settings\Temporary Internet Files\Content.IE5\A5HE3UH8\j043524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2729" y="2729753"/>
            <a:ext cx="5134535" cy="51636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5119" y="510990"/>
            <a:ext cx="8606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investment with Aspen means not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investing South Africa’s number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Pharma Company, but South Africa and the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 of Sub Saharan Africa’s number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4158" y="844469"/>
            <a:ext cx="9330411" cy="5672220"/>
            <a:chOff x="394158" y="844469"/>
            <a:chExt cx="9330411" cy="5672220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9517" y="928914"/>
              <a:ext cx="3483073" cy="2322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1237" b="37393"/>
            <a:stretch>
              <a:fillRect/>
            </a:stretch>
          </p:blipFill>
          <p:spPr bwMode="auto">
            <a:xfrm>
              <a:off x="394158" y="3321319"/>
              <a:ext cx="9330411" cy="3195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6476" y="928008"/>
              <a:ext cx="3492065" cy="23377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5"/>
            <a:srcRect l="26271"/>
            <a:stretch>
              <a:fillRect/>
            </a:stretch>
          </p:blipFill>
          <p:spPr bwMode="auto">
            <a:xfrm>
              <a:off x="420914" y="844469"/>
              <a:ext cx="2437648" cy="24793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0" y="87084"/>
            <a:ext cx="9904413" cy="1015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nnecticut" pitchFamily="66" charset="0"/>
                <a:cs typeface="Tahoma" pitchFamily="34" charset="0"/>
              </a:rPr>
              <a:t>Aspen in Latam</a:t>
            </a:r>
            <a:endParaRPr lang="en-ZA" sz="6000" b="1" dirty="0">
              <a:latin typeface="Connecticut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LATAM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68292" y="1604184"/>
            <a:ext cx="6604000" cy="4402667"/>
            <a:chOff x="1798918" y="1604184"/>
            <a:chExt cx="6604000" cy="4402667"/>
          </a:xfrm>
        </p:grpSpPr>
        <p:graphicFrame>
          <p:nvGraphicFramePr>
            <p:cNvPr id="6" name="Chart 5"/>
            <p:cNvGraphicFramePr/>
            <p:nvPr/>
          </p:nvGraphicFramePr>
          <p:xfrm>
            <a:off x="1798918" y="1604184"/>
            <a:ext cx="6604000" cy="4402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rot="16200000" flipH="1">
              <a:off x="3939989" y="2003612"/>
              <a:ext cx="363070" cy="1479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25589" y="3186953"/>
              <a:ext cx="38996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98342" y="3805518"/>
              <a:ext cx="255494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012143" y="4034119"/>
              <a:ext cx="295835" cy="672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2985247" y="4208929"/>
              <a:ext cx="349624" cy="672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3052484" y="4437529"/>
              <a:ext cx="363070" cy="1210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-2504" y="714356"/>
            <a:ext cx="990850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Latam Sales by Territory  - Six Months December 2009 : R500 million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6475" y="6096212"/>
            <a:ext cx="3874246" cy="338554"/>
          </a:xfrm>
          <a:prstGeom prst="rect">
            <a:avLst/>
          </a:prstGeom>
          <a:solidFill>
            <a:srgbClr val="00529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Global brands constitute 31% of sales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LATAM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Exercised option on balancing 49%:</a:t>
            </a:r>
          </a:p>
          <a:p>
            <a:pPr lvl="1"/>
            <a:r>
              <a:rPr lang="en-US" dirty="0" smtClean="0"/>
              <a:t>Awaiting regulatory approval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Strides to pay ± $75 million to Aspen for Campos and other assets:</a:t>
            </a:r>
          </a:p>
          <a:p>
            <a:pPr lvl="1"/>
            <a:r>
              <a:rPr lang="en-US" dirty="0" smtClean="0"/>
              <a:t>Facility better fit for Strides’ global strategy </a:t>
            </a:r>
          </a:p>
          <a:p>
            <a:pPr lvl="1"/>
            <a:r>
              <a:rPr lang="en-US" dirty="0" smtClean="0"/>
              <a:t>Under recovers within Aspen infrastructure</a:t>
            </a:r>
          </a:p>
          <a:p>
            <a:pPr lvl="1"/>
            <a:r>
              <a:rPr lang="en-US" dirty="0" smtClean="0"/>
              <a:t>Strides better positioned to manage commodity markets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Significant restructure of Brazil:</a:t>
            </a:r>
          </a:p>
          <a:p>
            <a:pPr lvl="1"/>
            <a:r>
              <a:rPr lang="en-US" dirty="0" smtClean="0"/>
              <a:t>Headcount reduced from over 450 to less than 300</a:t>
            </a:r>
          </a:p>
          <a:p>
            <a:pPr lvl="1"/>
            <a:r>
              <a:rPr lang="en-US" dirty="0" smtClean="0"/>
              <a:t>Net expenses reduced by over R100 million annualised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Advanced stage of negotiation to finalise branded opportunities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Organic pipeline in Brazil is significant:</a:t>
            </a:r>
          </a:p>
          <a:p>
            <a:pPr lvl="1"/>
            <a:r>
              <a:rPr lang="en-US" dirty="0" smtClean="0"/>
              <a:t>We expect numerous important registrations within the next 12 months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LATAM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insulin registrations:</a:t>
            </a:r>
          </a:p>
          <a:p>
            <a:pPr lvl="1"/>
            <a:r>
              <a:rPr lang="en-US" dirty="0" smtClean="0"/>
              <a:t>Will make a contribution to the second half results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Brazil expected to return to profitability for the next six months:</a:t>
            </a:r>
          </a:p>
          <a:p>
            <a:pPr lvl="1"/>
            <a:r>
              <a:rPr lang="en-US" dirty="0" smtClean="0"/>
              <a:t>Result of restructuring</a:t>
            </a:r>
          </a:p>
          <a:p>
            <a:pPr lvl="1"/>
            <a:r>
              <a:rPr lang="en-US" dirty="0" smtClean="0"/>
              <a:t>Non-recurrence of current period once-off expenses</a:t>
            </a:r>
          </a:p>
          <a:p>
            <a:pPr lvl="1"/>
            <a:r>
              <a:rPr lang="en-US" dirty="0" smtClean="0"/>
              <a:t>Profitability enhanced through:</a:t>
            </a:r>
          </a:p>
          <a:p>
            <a:pPr lvl="2"/>
            <a:r>
              <a:rPr lang="en-US" dirty="0" smtClean="0"/>
              <a:t>Pipeline launch</a:t>
            </a:r>
          </a:p>
          <a:p>
            <a:pPr lvl="2"/>
            <a:r>
              <a:rPr lang="en-US" dirty="0" smtClean="0"/>
              <a:t>Successful closure of current negotiations</a:t>
            </a:r>
          </a:p>
          <a:p>
            <a:pPr lvl="2"/>
            <a:r>
              <a:rPr lang="en-US" dirty="0" smtClean="0"/>
              <a:t>Further transitioning of global products</a:t>
            </a:r>
          </a:p>
          <a:p>
            <a:pPr lvl="2"/>
            <a:r>
              <a:rPr lang="en-US" dirty="0" smtClean="0"/>
              <a:t>Regional Global brand sales to double post transition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Now have both hands on the region the business is starting to take the intended shape</a:t>
            </a:r>
          </a:p>
          <a:p>
            <a:endParaRPr lang="en-US" dirty="0" smtClean="0"/>
          </a:p>
          <a:p>
            <a:r>
              <a:rPr lang="en-US" dirty="0" smtClean="0"/>
              <a:t>Already making a meaningful contribution to revenue:</a:t>
            </a:r>
          </a:p>
          <a:p>
            <a:pPr lvl="1"/>
            <a:r>
              <a:rPr lang="en-US" dirty="0" smtClean="0"/>
              <a:t>Now resized to contribute to profitability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LATAM</a:t>
            </a:r>
            <a:endParaRPr lang="en-ZA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49414" y="827313"/>
            <a:ext cx="4554988" cy="6030687"/>
            <a:chOff x="5312225" y="827313"/>
            <a:chExt cx="4554988" cy="6030687"/>
          </a:xfrm>
        </p:grpSpPr>
        <p:pic>
          <p:nvPicPr>
            <p:cNvPr id="20" name="Picture 19" descr="latam_map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CFFFF"/>
                </a:clrFrom>
                <a:clrTo>
                  <a:srgbClr val="CC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12225" y="827313"/>
              <a:ext cx="4554988" cy="6030687"/>
            </a:xfrm>
            <a:prstGeom prst="rect">
              <a:avLst/>
            </a:prstGeom>
          </p:spPr>
        </p:pic>
        <p:sp>
          <p:nvSpPr>
            <p:cNvPr id="21" name="TextBox 7"/>
            <p:cNvSpPr txBox="1"/>
            <p:nvPr/>
          </p:nvSpPr>
          <p:spPr>
            <a:xfrm>
              <a:off x="7075719" y="2852057"/>
              <a:ext cx="1041858" cy="367873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rgbClr val="C00000"/>
                  </a:solidFill>
                </a:rPr>
                <a:t>Colombia</a:t>
              </a:r>
              <a:endParaRPr lang="en-ZA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8498116" y="3766457"/>
              <a:ext cx="962963" cy="60590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rgbClr val="C00000"/>
                  </a:solidFill>
                </a:rPr>
                <a:t>Brazil</a:t>
              </a:r>
            </a:p>
            <a:p>
              <a:pPr algn="ctr"/>
              <a:r>
                <a:rPr lang="en-US" sz="1100" b="1" dirty="0" smtClean="0">
                  <a:solidFill>
                    <a:srgbClr val="C00000"/>
                  </a:solidFill>
                </a:rPr>
                <a:t>123 reps</a:t>
              </a:r>
              <a:endParaRPr lang="en-ZA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7438576" y="2329545"/>
              <a:ext cx="1111735" cy="60590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Venezuela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  27 reps</a:t>
              </a:r>
              <a:endParaRPr lang="en-ZA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5573491" y="1088576"/>
              <a:ext cx="861528" cy="605909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rgbClr val="C00000"/>
                  </a:solidFill>
                </a:rPr>
                <a:t>Mexico</a:t>
              </a:r>
            </a:p>
            <a:p>
              <a:pPr algn="ctr"/>
              <a:r>
                <a:rPr lang="en-US" sz="1100" b="1" dirty="0" smtClean="0">
                  <a:solidFill>
                    <a:srgbClr val="C00000"/>
                  </a:solidFill>
                </a:rPr>
                <a:t>99 reps</a:t>
              </a:r>
              <a:endParaRPr lang="en-ZA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 rot="16200000">
              <a:off x="7416806" y="5080000"/>
              <a:ext cx="669926" cy="367873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rgbClr val="C00000"/>
                  </a:solidFill>
                </a:rPr>
                <a:t>Chile</a:t>
              </a:r>
              <a:endParaRPr lang="en-ZA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12"/>
            <p:cNvSpPr txBox="1"/>
            <p:nvPr/>
          </p:nvSpPr>
          <p:spPr>
            <a:xfrm>
              <a:off x="7765149" y="5225142"/>
              <a:ext cx="1071161" cy="367873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rgbClr val="C00000"/>
                  </a:solidFill>
                </a:rPr>
                <a:t>Argentina</a:t>
              </a:r>
              <a:endParaRPr lang="en-ZA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7199090" y="3875314"/>
              <a:ext cx="640623" cy="367873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chemeClr val="bg1"/>
                  </a:solidFill>
                </a:rPr>
                <a:t>Peru</a:t>
              </a:r>
              <a:endParaRPr lang="en-ZA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6647544" y="3120572"/>
              <a:ext cx="924643" cy="367873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rgbClr val="C00000"/>
                  </a:solidFill>
                </a:rPr>
                <a:t>Ecuador</a:t>
              </a:r>
              <a:endParaRPr lang="en-ZA" sz="1100" b="1" dirty="0">
                <a:solidFill>
                  <a:srgbClr val="C00000"/>
                </a:solidFill>
              </a:endParaRPr>
            </a:p>
          </p:txBody>
        </p:sp>
        <p:pic>
          <p:nvPicPr>
            <p:cNvPr id="29" name="Picture 28" descr="Aspen Holdings Logo onl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2744" y="4258150"/>
              <a:ext cx="223404" cy="255794"/>
            </a:xfrm>
            <a:prstGeom prst="rect">
              <a:avLst/>
            </a:prstGeom>
          </p:spPr>
        </p:pic>
        <p:pic>
          <p:nvPicPr>
            <p:cNvPr id="30" name="Picture 29" descr="Aspen Holdings Logo only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03030" y="2815865"/>
              <a:ext cx="177388" cy="203106"/>
            </a:xfrm>
            <a:prstGeom prst="rect">
              <a:avLst/>
            </a:prstGeom>
          </p:spPr>
        </p:pic>
        <p:pic>
          <p:nvPicPr>
            <p:cNvPr id="31" name="Picture 30" descr="Aspen Holdings Logo only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9683" y="1611086"/>
              <a:ext cx="221835" cy="25399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91974DF9-AD47-4691-BA21-BBFCE3637A9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92" y="2264232"/>
            <a:ext cx="5770822" cy="4005509"/>
          </a:xfrm>
        </p:spPr>
        <p:txBody>
          <a:bodyPr/>
          <a:lstStyle/>
          <a:p>
            <a:r>
              <a:rPr lang="en-US" dirty="0" smtClean="0"/>
              <a:t>Increased representation in Mexico and Venezuela:</a:t>
            </a:r>
          </a:p>
          <a:p>
            <a:pPr lvl="1"/>
            <a:r>
              <a:rPr lang="en-US" dirty="0" smtClean="0"/>
              <a:t>Support Global brands</a:t>
            </a:r>
          </a:p>
          <a:p>
            <a:pPr lvl="1"/>
            <a:r>
              <a:rPr lang="en-US" dirty="0" smtClean="0"/>
              <a:t>Support own dossiers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Moved a team to be headquartered in Colombia:</a:t>
            </a:r>
          </a:p>
          <a:p>
            <a:pPr lvl="1"/>
            <a:r>
              <a:rPr lang="en-US" dirty="0" smtClean="0"/>
              <a:t>Will include Venezuela</a:t>
            </a:r>
          </a:p>
          <a:p>
            <a:pPr lvl="1"/>
            <a:r>
              <a:rPr lang="en-US" dirty="0" smtClean="0"/>
              <a:t>Colombia, Chile, Ecuador, Peru and Argentina being assessed</a:t>
            </a:r>
            <a:endParaRPr lang="en-Z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661" y="2378053"/>
            <a:ext cx="9357389" cy="3195433"/>
            <a:chOff x="303661" y="2378053"/>
            <a:chExt cx="9357389" cy="3195433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03661" y="2378053"/>
              <a:ext cx="4257628" cy="31954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4339" y="2394857"/>
              <a:ext cx="4796711" cy="31641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0" y="377372"/>
            <a:ext cx="9512535" cy="1015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nnecticut" pitchFamily="66" charset="0"/>
                <a:cs typeface="Tahoma" pitchFamily="34" charset="0"/>
              </a:rPr>
              <a:t>Aspen in Asia Pacific</a:t>
            </a:r>
            <a:endParaRPr lang="en-ZA" sz="6000" b="1" dirty="0">
              <a:latin typeface="Connecticut" pitchFamily="66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ASIA PACIFIC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92" y="1277254"/>
            <a:ext cx="3593679" cy="5239225"/>
          </a:xfrm>
        </p:spPr>
        <p:txBody>
          <a:bodyPr/>
          <a:lstStyle/>
          <a:p>
            <a:r>
              <a:rPr lang="en-US" dirty="0" smtClean="0"/>
              <a:t>Australia – 72% of sales</a:t>
            </a:r>
          </a:p>
          <a:p>
            <a:endParaRPr lang="en-US" dirty="0" smtClean="0"/>
          </a:p>
          <a:p>
            <a:r>
              <a:rPr lang="en-US" dirty="0" smtClean="0"/>
              <a:t>Asia will continue to grow:</a:t>
            </a:r>
          </a:p>
          <a:p>
            <a:pPr lvl="1"/>
            <a:r>
              <a:rPr lang="en-US" dirty="0" smtClean="0"/>
              <a:t>Aspen Asia fully functional</a:t>
            </a:r>
          </a:p>
          <a:p>
            <a:pPr lvl="1"/>
            <a:r>
              <a:rPr lang="en-US" dirty="0" smtClean="0"/>
              <a:t>Head quarters in Hong Kong</a:t>
            </a:r>
          </a:p>
          <a:p>
            <a:pPr lvl="1"/>
            <a:r>
              <a:rPr lang="en-US" dirty="0" smtClean="0"/>
              <a:t>Volumes in Japan up by 10%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Outstanding management team</a:t>
            </a:r>
          </a:p>
          <a:p>
            <a:endParaRPr lang="en-US" dirty="0" smtClean="0"/>
          </a:p>
          <a:p>
            <a:r>
              <a:rPr lang="en-US" dirty="0" smtClean="0"/>
              <a:t>Growth trajectory continues</a:t>
            </a:r>
            <a:endParaRPr lang="en-ZA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17891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Asia Pacific Sales By Territory 		</a:t>
            </a:r>
            <a:endParaRPr lang="en-Z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486" y="1566977"/>
            <a:ext cx="46808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Six Months to December 2009 : R748 million</a:t>
            </a:r>
            <a:endParaRPr lang="en-Z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3672115" y="1770743"/>
          <a:ext cx="6233885" cy="466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ASPEN IN ASIA PACIFIC - PROSPECTS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growth from further licensing agreements and pipeline:</a:t>
            </a:r>
          </a:p>
          <a:p>
            <a:pPr lvl="1"/>
            <a:r>
              <a:rPr lang="en-US" dirty="0" smtClean="0"/>
              <a:t>Will add to the second half of financial year</a:t>
            </a:r>
          </a:p>
          <a:p>
            <a:endParaRPr lang="en-US" dirty="0" smtClean="0"/>
          </a:p>
          <a:p>
            <a:r>
              <a:rPr lang="en-US" dirty="0" smtClean="0"/>
              <a:t>Reviewing opportunities in South East Asia:</a:t>
            </a:r>
          </a:p>
          <a:p>
            <a:pPr lvl="1"/>
            <a:r>
              <a:rPr lang="en-US" dirty="0" smtClean="0"/>
              <a:t>Intention to establish infrastructure in Philippines</a:t>
            </a:r>
          </a:p>
          <a:p>
            <a:pPr lvl="1"/>
            <a:r>
              <a:rPr lang="en-US" dirty="0" smtClean="0"/>
              <a:t>Base to supply ASEAN market</a:t>
            </a:r>
          </a:p>
          <a:p>
            <a:pPr lvl="1"/>
            <a:r>
              <a:rPr lang="en-US" dirty="0" smtClean="0"/>
              <a:t>Regulatory harmonisation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Significant contributor to Aspen Group</a:t>
            </a:r>
            <a:r>
              <a:rPr lang="en-ZA" dirty="0" smtClean="0"/>
              <a:t>:</a:t>
            </a:r>
          </a:p>
          <a:p>
            <a:pPr lvl="1"/>
            <a:r>
              <a:rPr lang="en-US" dirty="0" smtClean="0"/>
              <a:t>This will continue</a:t>
            </a:r>
          </a:p>
          <a:p>
            <a:pPr lvl="1"/>
            <a:r>
              <a:rPr lang="en-US" dirty="0" smtClean="0"/>
              <a:t>Global brands for the region to increase</a:t>
            </a:r>
          </a:p>
          <a:p>
            <a:pPr lvl="1"/>
            <a:r>
              <a:rPr lang="en-US" dirty="0" smtClean="0"/>
              <a:t>Opportunities within Australia being explored</a:t>
            </a:r>
          </a:p>
          <a:p>
            <a:pPr lvl="1"/>
            <a:r>
              <a:rPr lang="en-US" dirty="0" smtClean="0"/>
              <a:t>Investment region for Aspen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BY MARKET – DOMESTIC BRANDS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4600" y="6492899"/>
            <a:ext cx="2311400" cy="365125"/>
          </a:xfrm>
        </p:spPr>
        <p:txBody>
          <a:bodyPr/>
          <a:lstStyle/>
          <a:p>
            <a:fld id="{91974DF9-AD47-4691-BA21-BBFCE3637A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69233" y="1393121"/>
            <a:ext cx="845646" cy="3411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% Change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0472" y="1393121"/>
            <a:ext cx="1285884" cy="3411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1712" y="1393121"/>
            <a:ext cx="1285884" cy="341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</a:p>
        </p:txBody>
      </p:sp>
      <p:grpSp>
        <p:nvGrpSpPr>
          <p:cNvPr id="17" name="Group 27"/>
          <p:cNvGrpSpPr/>
          <p:nvPr/>
        </p:nvGrpSpPr>
        <p:grpSpPr>
          <a:xfrm>
            <a:off x="4740540" y="4648189"/>
            <a:ext cx="2286017" cy="1588"/>
            <a:chOff x="5524504" y="3714752"/>
            <a:chExt cx="2286017" cy="15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-203196" y="1279273"/>
            <a:ext cx="9310718" cy="36410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b="1" dirty="0" smtClean="0"/>
          </a:p>
          <a:p>
            <a:pPr marL="1968500" indent="20638" defTabSz="1219200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b="1" dirty="0" smtClean="0"/>
              <a:t>SOUTH AFRICA	2 550	 2 066	  23%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smtClean="0"/>
              <a:t>South Africa - Pharmaceuticals</a:t>
            </a:r>
            <a:r>
              <a:rPr lang="en-US" sz="1400" dirty="0" smtClean="0"/>
              <a:t>	1 975	 1 525	  30%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smtClean="0"/>
              <a:t>South Africa - </a:t>
            </a:r>
            <a:r>
              <a:rPr lang="en-US" sz="1400" dirty="0" smtClean="0"/>
              <a:t>Consumer	   575	    541	    6%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b="1" smtClean="0"/>
              <a:t>SUB-SAHARAN AFRICA</a:t>
            </a:r>
            <a:r>
              <a:rPr lang="en-US" sz="1400" b="1" dirty="0" smtClean="0"/>
              <a:t>	   279	    464	-40%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b="1" smtClean="0"/>
              <a:t>INTERNATIONAL</a:t>
            </a:r>
            <a:r>
              <a:rPr lang="en-US" sz="1400" b="1" dirty="0" smtClean="0"/>
              <a:t>	   974	    917	    6%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smtClean="0"/>
              <a:t>Asia </a:t>
            </a:r>
            <a:r>
              <a:rPr lang="en-US" sz="1400" dirty="0" smtClean="0"/>
              <a:t>Pacific	   522	    484	    8%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smtClean="0"/>
              <a:t>Latin </a:t>
            </a:r>
            <a:r>
              <a:rPr lang="en-US" sz="1400" dirty="0" smtClean="0"/>
              <a:t>America	   345	    408	-15%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smtClean="0"/>
              <a:t>Rest </a:t>
            </a:r>
            <a:r>
              <a:rPr lang="en-US" sz="1400" dirty="0" smtClean="0"/>
              <a:t>of the World	   107	      25	334%</a:t>
            </a:r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endParaRPr lang="en-US" sz="1400" b="1" smtClean="0"/>
          </a:p>
          <a:p>
            <a:pPr marL="19685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b="1" smtClean="0"/>
              <a:t>TOTAL</a:t>
            </a:r>
            <a:r>
              <a:rPr lang="en-US" sz="1400" b="1" dirty="0" smtClean="0"/>
              <a:t>	3 803	3 447	   10%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571793" y="2315029"/>
            <a:ext cx="2590777" cy="515257"/>
            <a:chOff x="4571793" y="2315029"/>
            <a:chExt cx="2590777" cy="515257"/>
          </a:xfrm>
        </p:grpSpPr>
        <p:sp>
          <p:nvSpPr>
            <p:cNvPr id="27" name="Rectangle 26"/>
            <p:cNvSpPr/>
            <p:nvPr/>
          </p:nvSpPr>
          <p:spPr>
            <a:xfrm>
              <a:off x="4571793" y="2322286"/>
              <a:ext cx="1161143" cy="50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01427" y="2315029"/>
              <a:ext cx="1161143" cy="50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1808" y="3331029"/>
            <a:ext cx="2576271" cy="798285"/>
            <a:chOff x="4571808" y="3331029"/>
            <a:chExt cx="2576271" cy="798285"/>
          </a:xfrm>
        </p:grpSpPr>
        <p:sp>
          <p:nvSpPr>
            <p:cNvPr id="29" name="Rectangle 28"/>
            <p:cNvSpPr/>
            <p:nvPr/>
          </p:nvSpPr>
          <p:spPr>
            <a:xfrm>
              <a:off x="5986936" y="3331029"/>
              <a:ext cx="1161143" cy="791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1808" y="3338286"/>
              <a:ext cx="1161143" cy="791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20" name="Group 27"/>
          <p:cNvGrpSpPr/>
          <p:nvPr/>
        </p:nvGrpSpPr>
        <p:grpSpPr>
          <a:xfrm>
            <a:off x="4747797" y="4365166"/>
            <a:ext cx="2286017" cy="1588"/>
            <a:chOff x="5524504" y="3714752"/>
            <a:chExt cx="2286017" cy="15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PROSPECTS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Currency balance demonstrated</a:t>
            </a:r>
            <a:r>
              <a:rPr lang="en-ZA" dirty="0" smtClean="0"/>
              <a:t>:</a:t>
            </a:r>
          </a:p>
          <a:p>
            <a:pPr lvl="1"/>
            <a:r>
              <a:rPr lang="en-US" dirty="0" smtClean="0"/>
              <a:t>Will continue into the future</a:t>
            </a:r>
          </a:p>
          <a:p>
            <a:pPr lvl="1"/>
            <a:r>
              <a:rPr lang="en-US" dirty="0" smtClean="0"/>
              <a:t>Shift balance between South Africa and Global contributions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GSK transactions to be included in next six months:</a:t>
            </a:r>
          </a:p>
          <a:p>
            <a:pPr lvl="1"/>
            <a:r>
              <a:rPr lang="en-US" dirty="0" smtClean="0"/>
              <a:t>Contribute to both sales and operating income</a:t>
            </a:r>
          </a:p>
          <a:p>
            <a:pPr lvl="1"/>
            <a:r>
              <a:rPr lang="en-US" dirty="0" smtClean="0"/>
              <a:t>Anticipate sales of nearly R900 million in the next six months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Strong cash flows to continue</a:t>
            </a:r>
          </a:p>
          <a:p>
            <a:endParaRPr lang="en-US" dirty="0" smtClean="0"/>
          </a:p>
          <a:p>
            <a:r>
              <a:rPr lang="en-US" dirty="0" smtClean="0"/>
              <a:t>Manufacturing investment paying dividends:</a:t>
            </a:r>
          </a:p>
          <a:p>
            <a:pPr lvl="1"/>
            <a:r>
              <a:rPr lang="en-US" dirty="0" smtClean="0"/>
              <a:t>Volumes </a:t>
            </a:r>
            <a:r>
              <a:rPr lang="en-US" sz="1900" dirty="0" smtClean="0"/>
              <a:t>↑</a:t>
            </a:r>
          </a:p>
          <a:p>
            <a:pPr lvl="1"/>
            <a:r>
              <a:rPr lang="en-US" dirty="0" smtClean="0"/>
              <a:t>Costs rationalised</a:t>
            </a:r>
          </a:p>
          <a:p>
            <a:pPr lvl="1"/>
            <a:r>
              <a:rPr lang="en-US" dirty="0" smtClean="0"/>
              <a:t>Reduced conversion cost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South Africa:</a:t>
            </a:r>
          </a:p>
          <a:p>
            <a:pPr lvl="1"/>
            <a:r>
              <a:rPr lang="en-US" dirty="0" smtClean="0"/>
              <a:t>Sales growth influenced by SEP increase and timing</a:t>
            </a:r>
          </a:p>
          <a:p>
            <a:pPr lvl="1"/>
            <a:r>
              <a:rPr lang="en-US" dirty="0" smtClean="0"/>
              <a:t>Volumes growth to continue</a:t>
            </a:r>
          </a:p>
          <a:p>
            <a:pPr lvl="1"/>
            <a:r>
              <a:rPr lang="en-US" dirty="0" smtClean="0"/>
              <a:t>Simple plan – simple focus:</a:t>
            </a:r>
          </a:p>
          <a:p>
            <a:pPr lvl="2"/>
            <a:r>
              <a:rPr lang="en-US" dirty="0" smtClean="0"/>
              <a:t>People, relevant products, pipeline and costs</a:t>
            </a:r>
          </a:p>
          <a:p>
            <a:pPr lvl="1"/>
            <a:r>
              <a:rPr lang="en-US" dirty="0" smtClean="0"/>
              <a:t>We have done this for years and we are sticking to the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PROSPECTS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Sub-Saharan Africa:</a:t>
            </a:r>
          </a:p>
          <a:p>
            <a:pPr lvl="1"/>
            <a:r>
              <a:rPr lang="en-US" dirty="0" smtClean="0"/>
              <a:t>GSK Aspen Healthcare commences and will be the major contributor</a:t>
            </a:r>
          </a:p>
          <a:p>
            <a:pPr lvl="1"/>
            <a:r>
              <a:rPr lang="en-US" dirty="0" smtClean="0"/>
              <a:t>Focus on pipeline enhancement with over 1000 filings planned in next 12 months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Latam:</a:t>
            </a:r>
          </a:p>
          <a:p>
            <a:pPr lvl="1"/>
            <a:r>
              <a:rPr lang="en-US" dirty="0" smtClean="0"/>
              <a:t>Restructured and reshaped</a:t>
            </a:r>
          </a:p>
          <a:p>
            <a:pPr lvl="2"/>
            <a:r>
              <a:rPr lang="en-US" dirty="0" smtClean="0"/>
              <a:t>Expect positive performance for the next six months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Asia Pacific:</a:t>
            </a:r>
          </a:p>
          <a:p>
            <a:pPr lvl="1"/>
            <a:r>
              <a:rPr lang="en-US" dirty="0" smtClean="0"/>
              <a:t>Continues to deliver and Asia becoming more significant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Global brands:</a:t>
            </a:r>
          </a:p>
          <a:p>
            <a:pPr lvl="1"/>
            <a:r>
              <a:rPr lang="en-US" dirty="0" smtClean="0"/>
              <a:t>Continue growth through increased representation in emerging markets</a:t>
            </a:r>
          </a:p>
          <a:p>
            <a:pPr lvl="1"/>
            <a:r>
              <a:rPr lang="en-US" dirty="0" smtClean="0"/>
              <a:t>Increased costs of distribution</a:t>
            </a:r>
          </a:p>
          <a:p>
            <a:pPr lvl="1"/>
            <a:r>
              <a:rPr lang="en-US" dirty="0" smtClean="0"/>
              <a:t>Cogs reductions will be significant in medium term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growth to be sustained with currency influencing geographic profitability and a continuation of our strong cash flows and profitability</a:t>
            </a:r>
            <a:endParaRPr lang="en-Z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BY MARKET – GLOBAL BRANDS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03187" y="1668888"/>
            <a:ext cx="845646" cy="2235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% Change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4426" y="1668888"/>
            <a:ext cx="1285884" cy="2235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45666" y="1668888"/>
            <a:ext cx="1285884" cy="2235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</a:p>
        </p:txBody>
      </p:sp>
      <p:grpSp>
        <p:nvGrpSpPr>
          <p:cNvPr id="10" name="Group 27"/>
          <p:cNvGrpSpPr/>
          <p:nvPr/>
        </p:nvGrpSpPr>
        <p:grpSpPr>
          <a:xfrm>
            <a:off x="4174494" y="3661237"/>
            <a:ext cx="2286017" cy="1588"/>
            <a:chOff x="5524504" y="3714752"/>
            <a:chExt cx="2286017" cy="15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-769242" y="1584067"/>
            <a:ext cx="9310718" cy="28282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b="1" dirty="0" smtClean="0"/>
          </a:p>
          <a:p>
            <a:pPr marL="2679700" indent="20638" defTabSz="1219200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Asia Pacific	  227	  159	  43%</a:t>
            </a:r>
          </a:p>
          <a:p>
            <a:pPr marL="26797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Latin America	  154	  110	  40%</a:t>
            </a:r>
          </a:p>
          <a:p>
            <a:pPr marL="26797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EMENA	  414	  393	    5%</a:t>
            </a:r>
          </a:p>
          <a:p>
            <a:pPr marL="26797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dirty="0" smtClean="0"/>
              <a:t>Rest of the World	    29	    34	-15%</a:t>
            </a:r>
          </a:p>
          <a:p>
            <a:pPr marL="2679700" indent="20638">
              <a:buNone/>
              <a:tabLst>
                <a:tab pos="5021263" algn="l"/>
                <a:tab pos="6459538" algn="l"/>
                <a:tab pos="7707313" algn="l"/>
              </a:tabLst>
            </a:pPr>
            <a:r>
              <a:rPr lang="en-US" sz="1400" b="1" dirty="0" smtClean="0"/>
              <a:t>Total	  824	  696	  18%</a:t>
            </a:r>
          </a:p>
        </p:txBody>
      </p:sp>
      <p:grpSp>
        <p:nvGrpSpPr>
          <p:cNvPr id="18" name="Group 27"/>
          <p:cNvGrpSpPr/>
          <p:nvPr/>
        </p:nvGrpSpPr>
        <p:grpSpPr>
          <a:xfrm>
            <a:off x="4181754" y="3392731"/>
            <a:ext cx="2286017" cy="1588"/>
            <a:chOff x="5524504" y="3714752"/>
            <a:chExt cx="2286017" cy="158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SEGMENTAL EBITA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" name="Group 7"/>
          <p:cNvGrpSpPr/>
          <p:nvPr/>
        </p:nvGrpSpPr>
        <p:grpSpPr>
          <a:xfrm>
            <a:off x="166654" y="1285860"/>
            <a:ext cx="4643470" cy="4429156"/>
            <a:chOff x="166654" y="1285860"/>
            <a:chExt cx="4643470" cy="4429156"/>
          </a:xfrm>
        </p:grpSpPr>
        <p:sp>
          <p:nvSpPr>
            <p:cNvPr id="13" name="Rectangle 12"/>
            <p:cNvSpPr/>
            <p:nvPr/>
          </p:nvSpPr>
          <p:spPr>
            <a:xfrm>
              <a:off x="380968" y="1285860"/>
              <a:ext cx="4429156" cy="4429156"/>
            </a:xfrm>
            <a:prstGeom prst="rect">
              <a:avLst/>
            </a:prstGeom>
            <a:ln>
              <a:solidFill>
                <a:srgbClr val="EE1B2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6" name="Chart 15"/>
            <p:cNvGraphicFramePr/>
            <p:nvPr/>
          </p:nvGraphicFramePr>
          <p:xfrm>
            <a:off x="166654" y="1285860"/>
            <a:ext cx="4643470" cy="4402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7" name="Group 8"/>
          <p:cNvGrpSpPr/>
          <p:nvPr/>
        </p:nvGrpSpPr>
        <p:grpSpPr>
          <a:xfrm>
            <a:off x="4738686" y="1285860"/>
            <a:ext cx="4714908" cy="4429156"/>
            <a:chOff x="4738686" y="1285860"/>
            <a:chExt cx="4714908" cy="4429156"/>
          </a:xfrm>
        </p:grpSpPr>
        <p:sp>
          <p:nvSpPr>
            <p:cNvPr id="18" name="Rectangle 17"/>
            <p:cNvSpPr/>
            <p:nvPr/>
          </p:nvSpPr>
          <p:spPr>
            <a:xfrm>
              <a:off x="5024438" y="1285860"/>
              <a:ext cx="4429156" cy="4429156"/>
            </a:xfrm>
            <a:prstGeom prst="rect">
              <a:avLst/>
            </a:prstGeom>
            <a:noFill/>
            <a:ln>
              <a:solidFill>
                <a:srgbClr val="0052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9" name="Chart 18"/>
            <p:cNvGraphicFramePr/>
            <p:nvPr/>
          </p:nvGraphicFramePr>
          <p:xfrm>
            <a:off x="4738686" y="1285860"/>
            <a:ext cx="4643470" cy="4402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SEGMENTAL MARGINS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4818561"/>
            <a:ext cx="9904413" cy="6488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sz="1200" dirty="0" smtClean="0"/>
              <a:t>EBITA % has been normalised to exclude compensation for loss of profits received from  insurers in respect of Aspen Nutritionals</a:t>
            </a:r>
            <a:endParaRPr lang="en-ZA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940472" y="1639860"/>
            <a:ext cx="1285884" cy="25983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30 June 2009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11712" y="1639860"/>
            <a:ext cx="1285884" cy="25983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27"/>
          <p:cNvGrpSpPr/>
          <p:nvPr/>
        </p:nvGrpSpPr>
        <p:grpSpPr>
          <a:xfrm>
            <a:off x="4740540" y="3617695"/>
            <a:ext cx="2286017" cy="1588"/>
            <a:chOff x="5524504" y="3714752"/>
            <a:chExt cx="2286017" cy="15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-203196" y="1526011"/>
            <a:ext cx="9310718" cy="3641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68500" marR="0" lvl="0" indent="20638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21263" algn="l"/>
                <a:tab pos="6459538" algn="l"/>
                <a:tab pos="7707313" algn="l"/>
              </a:tabLst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	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29%	  26%</a:t>
            </a:r>
          </a:p>
          <a:p>
            <a:pPr marL="1968500" marR="0" lvl="0" indent="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21263" algn="l"/>
                <a:tab pos="6459538" algn="l"/>
                <a:tab pos="7707313" algn="l"/>
              </a:tabLst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Africa -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Pharmaceuticals	   32%	  29%</a:t>
            </a:r>
          </a:p>
          <a:p>
            <a:pPr marL="1968500" marR="0" lvl="0" indent="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21263" algn="l"/>
                <a:tab pos="6459538" algn="l"/>
                <a:tab pos="7707313" algn="l"/>
              </a:tabLst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Africa - Consumer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17%	  18%</a:t>
            </a:r>
          </a:p>
          <a:p>
            <a:pPr marL="1968500" marR="0" lvl="0" indent="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21263" algn="l"/>
                <a:tab pos="6459538" algn="l"/>
                <a:tab pos="7707313" algn="l"/>
              </a:tabLst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SUB-SAHARAN AFRICA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16%	  17%</a:t>
            </a:r>
          </a:p>
          <a:p>
            <a:pPr marL="1968500" marR="0" lvl="0" indent="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21263" algn="l"/>
                <a:tab pos="6459538" algn="l"/>
                <a:tab pos="7707313" algn="l"/>
              </a:tabLst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27%	  28%</a:t>
            </a:r>
          </a:p>
          <a:p>
            <a:pPr marL="1968500" marR="0" lvl="0" indent="206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21263" algn="l"/>
                <a:tab pos="6459538" algn="l"/>
                <a:tab pos="7707313" algn="l"/>
              </a:tabLst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28%	  26%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71793" y="2561772"/>
            <a:ext cx="2583741" cy="515257"/>
            <a:chOff x="4571793" y="2823024"/>
            <a:chExt cx="2583741" cy="515257"/>
          </a:xfrm>
        </p:grpSpPr>
        <p:sp>
          <p:nvSpPr>
            <p:cNvPr id="17" name="Rectangle 16"/>
            <p:cNvSpPr/>
            <p:nvPr/>
          </p:nvSpPr>
          <p:spPr>
            <a:xfrm>
              <a:off x="4571793" y="2830281"/>
              <a:ext cx="1161143" cy="50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4391" y="2823024"/>
              <a:ext cx="1161143" cy="50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4747800" y="3842665"/>
            <a:ext cx="2286017" cy="1588"/>
            <a:chOff x="5524504" y="3714752"/>
            <a:chExt cx="2286017" cy="15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524504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53265" y="3714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97274" y="1262492"/>
            <a:ext cx="1285884" cy="3715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2009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COSTS </a:t>
            </a:r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6897472" y="1262492"/>
            <a:ext cx="1285884" cy="3715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 Months Ended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31 Dec 2008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R’m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4" name="Group 31"/>
          <p:cNvGrpSpPr/>
          <p:nvPr/>
        </p:nvGrpSpPr>
        <p:grpSpPr>
          <a:xfrm>
            <a:off x="5611588" y="4413420"/>
            <a:ext cx="2357454" cy="287340"/>
            <a:chOff x="5524504" y="3978000"/>
            <a:chExt cx="2357454" cy="28734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524504" y="397800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24702" y="3978000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24504" y="4263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24702" y="4263752"/>
              <a:ext cx="857256" cy="1588"/>
            </a:xfrm>
            <a:prstGeom prst="line">
              <a:avLst/>
            </a:prstGeom>
            <a:ln w="28575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82366" y="1191054"/>
            <a:ext cx="8572560" cy="42517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				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200" b="1" dirty="0" smtClean="0"/>
          </a:p>
          <a:p>
            <a:pPr>
              <a:lnSpc>
                <a:spcPct val="150000"/>
              </a:lnSpc>
              <a:spcBef>
                <a:spcPts val="200"/>
              </a:spcBef>
              <a:buNone/>
              <a:tabLst>
                <a:tab pos="4937125" algn="l"/>
                <a:tab pos="6456363" algn="l"/>
                <a:tab pos="7624763" algn="l"/>
              </a:tabLst>
            </a:pPr>
            <a:r>
              <a:rPr lang="en-US" sz="1600" dirty="0" smtClean="0"/>
              <a:t>Interest paid	      281	      311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  <a:tabLst>
                <a:tab pos="4937125" algn="l"/>
                <a:tab pos="6456363" algn="l"/>
                <a:tab pos="7624763" algn="l"/>
              </a:tabLst>
            </a:pPr>
            <a:r>
              <a:rPr lang="en-US" sz="1600" dirty="0" smtClean="0"/>
              <a:t>Interest received	      (91)	    (116)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  <a:tabLst>
                <a:tab pos="4937125" algn="l"/>
                <a:tab pos="6456363" algn="l"/>
                <a:tab pos="7624763" algn="l"/>
              </a:tabLst>
            </a:pPr>
            <a:r>
              <a:rPr lang="en-US" sz="1600" dirty="0" smtClean="0"/>
              <a:t>Net interest	      190	      195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  <a:tabLst>
                <a:tab pos="4937125" algn="l"/>
                <a:tab pos="6456363" algn="l"/>
                <a:tab pos="7624763" algn="l"/>
              </a:tabLst>
            </a:pPr>
            <a:r>
              <a:rPr lang="en-US" sz="1600" smtClean="0"/>
              <a:t>Preference share dividends</a:t>
            </a:r>
            <a:r>
              <a:rPr lang="en-US" sz="1600" dirty="0" smtClean="0"/>
              <a:t>	        14	        21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  <a:tabLst>
                <a:tab pos="4937125" algn="l"/>
                <a:tab pos="6456363" algn="l"/>
                <a:tab pos="7624763" algn="l"/>
              </a:tabLst>
            </a:pPr>
            <a:r>
              <a:rPr lang="en-US" sz="1600" dirty="0" smtClean="0"/>
              <a:t>Notional interest on financial instruments	           1	        (3)</a:t>
            </a:r>
          </a:p>
          <a:p>
            <a:pPr>
              <a:lnSpc>
                <a:spcPct val="150000"/>
              </a:lnSpc>
              <a:spcBef>
                <a:spcPts val="200"/>
              </a:spcBef>
              <a:buNone/>
              <a:tabLst>
                <a:tab pos="4937125" algn="l"/>
                <a:tab pos="6456363" algn="l"/>
                <a:tab pos="7624763" algn="l"/>
              </a:tabLst>
            </a:pPr>
            <a:r>
              <a:rPr lang="en-US" sz="1600" dirty="0" smtClean="0"/>
              <a:t>Foreign exchange and fair </a:t>
            </a:r>
            <a:r>
              <a:rPr lang="en-US" sz="1600" smtClean="0"/>
              <a:t>value losses/(gains)</a:t>
            </a:r>
            <a:r>
              <a:rPr lang="en-US" sz="1600" dirty="0" smtClean="0"/>
              <a:t>	      (32)	</a:t>
            </a:r>
            <a:r>
              <a:rPr lang="en-US" sz="1600" smtClean="0"/>
              <a:t>        26</a:t>
            </a:r>
            <a:endParaRPr lang="en-US" sz="1600" dirty="0" smtClean="0"/>
          </a:p>
          <a:p>
            <a:pPr>
              <a:lnSpc>
                <a:spcPct val="150000"/>
              </a:lnSpc>
              <a:spcBef>
                <a:spcPts val="200"/>
              </a:spcBef>
              <a:buNone/>
              <a:tabLst>
                <a:tab pos="4937125" algn="l"/>
                <a:tab pos="6456363" algn="l"/>
                <a:tab pos="7624763" algn="l"/>
              </a:tabLst>
            </a:pPr>
            <a:r>
              <a:rPr lang="en-US" sz="1600" dirty="0" smtClean="0"/>
              <a:t>Net funding costs	      173	      239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57163" y="2075533"/>
            <a:ext cx="2663346" cy="718462"/>
            <a:chOff x="5457163" y="2075533"/>
            <a:chExt cx="2663346" cy="718462"/>
          </a:xfrm>
        </p:grpSpPr>
        <p:sp>
          <p:nvSpPr>
            <p:cNvPr id="30" name="Rectangle 29"/>
            <p:cNvSpPr/>
            <p:nvPr/>
          </p:nvSpPr>
          <p:spPr>
            <a:xfrm>
              <a:off x="5457163" y="2075533"/>
              <a:ext cx="1161143" cy="7112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59366" y="2082791"/>
              <a:ext cx="1161143" cy="7112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8590</TotalTime>
  <Words>3161</Words>
  <Application>Microsoft Office PowerPoint</Application>
  <PresentationFormat>A4 Paper (210x297 mm)</PresentationFormat>
  <Paragraphs>1022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STATEMENT OF COMPREHENSIVE INCOME RE-ANALYSED</vt:lpstr>
      <vt:lpstr>THE GSK TRANSACTIONS</vt:lpstr>
      <vt:lpstr>ANALYSIS OF SEGMENTAL REVENUE</vt:lpstr>
      <vt:lpstr>REVENUE BY MARKET – DOMESTIC BRANDS</vt:lpstr>
      <vt:lpstr>REVENUE BY MARKET – GLOBAL BRANDS</vt:lpstr>
      <vt:lpstr>ANALYSIS OF SEGMENTAL EBITA</vt:lpstr>
      <vt:lpstr>SEGMENTAL MARGINS</vt:lpstr>
      <vt:lpstr>FUNDING COSTS </vt:lpstr>
      <vt:lpstr>ABRIDGED BALANCE SHEET</vt:lpstr>
      <vt:lpstr>ABRIDGED CASH FLOW STATEMENT</vt:lpstr>
      <vt:lpstr>KEY RATIOS</vt:lpstr>
      <vt:lpstr>2010 PERFORMANCE FACTORS</vt:lpstr>
      <vt:lpstr>DISTRIBUTION OF FUND MANAGERS</vt:lpstr>
      <vt:lpstr>ASPEN GROUP – THE HEADLINES</vt:lpstr>
      <vt:lpstr>Slide 16</vt:lpstr>
      <vt:lpstr>ASPEN IN SOUTH AFRICA - INTRODUCTION</vt:lpstr>
      <vt:lpstr>ASPEN IN SOUTH AFRICA - INTRODUCTION</vt:lpstr>
      <vt:lpstr>ASPEN’S PERFORMANCE IN SOUTH AFRICAN MARKET</vt:lpstr>
      <vt:lpstr>THE MARKET PERFORMANCE</vt:lpstr>
      <vt:lpstr>THE MARKET PERFORMANCE</vt:lpstr>
      <vt:lpstr>ASPEN IN THE SOUTH AFRICAN MARKET</vt:lpstr>
      <vt:lpstr>GENERIC PERFORMANCE IN THE SOUTH AFRICA MARKET</vt:lpstr>
      <vt:lpstr>PERFORMANCE IN THE SOUTH AFRICAN GENERIC MARKET</vt:lpstr>
      <vt:lpstr>ASPEN IN THE SOUTH AFRICAN MARKET</vt:lpstr>
      <vt:lpstr>ASPEN IN THE SOUTH AFRICAN MARKET</vt:lpstr>
      <vt:lpstr>ASPEN’S SOUTH AFRICAN MODEL</vt:lpstr>
      <vt:lpstr>ASPEN’S STRENGTH OF REPRESENTATION  FIELD FORCE SIZE IN SOUTH AFRICA</vt:lpstr>
      <vt:lpstr>TOP 20 THERAPEUTIC CLASSES – 1ST TEN</vt:lpstr>
      <vt:lpstr>TOP 20 THERAPEUTIC CLASSES – 2ND TEN</vt:lpstr>
      <vt:lpstr>ASPEN IN THE SOUTH AFRICAN PRIVATE MARKET</vt:lpstr>
      <vt:lpstr>  GLOBAL COST COMPETITIVENESS – FOCUS ON COST OF GOODS</vt:lpstr>
      <vt:lpstr>FOCUS ON GLOBAL COST COMPETITIVENESS</vt:lpstr>
      <vt:lpstr>PROSPECTS FOR THE NEXT SIX MONTHS</vt:lpstr>
      <vt:lpstr>PROSPECTS – ASPEN IN THE SOUTH AFRICAN MARKET</vt:lpstr>
      <vt:lpstr>Slide 36</vt:lpstr>
      <vt:lpstr>REST OF SUB-SAHARAN AFRICA (SSA)</vt:lpstr>
      <vt:lpstr>SHELYS AFRICA &amp; ASPEN EXPORTS</vt:lpstr>
      <vt:lpstr>GSK ASPEN HEALTHCARE FOR AFRICA</vt:lpstr>
      <vt:lpstr>ASPEN IN REST OF SUB-SAHARAN AFRICAN (SSA)</vt:lpstr>
      <vt:lpstr>Slide 41</vt:lpstr>
      <vt:lpstr>Slide 42</vt:lpstr>
      <vt:lpstr>ASPEN IN LATAM</vt:lpstr>
      <vt:lpstr>ASPEN IN LATAM</vt:lpstr>
      <vt:lpstr>ASPEN IN LATAM</vt:lpstr>
      <vt:lpstr>ASPEN IN LATAM</vt:lpstr>
      <vt:lpstr>Slide 47</vt:lpstr>
      <vt:lpstr>ASPEN IN ASIA PACIFIC</vt:lpstr>
      <vt:lpstr>ASPEN IN ASIA PACIFIC - PROSPECTS</vt:lpstr>
      <vt:lpstr>SUMMARY AND PROSPECTS</vt:lpstr>
      <vt:lpstr>SUMMARY AND PROSPECTS</vt:lpstr>
    </vt:vector>
  </TitlesOfParts>
  <Company>Aspen Pharmacare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Charmaine_Sardinha</dc:creator>
  <cp:lastModifiedBy>Chantal van Rensburg</cp:lastModifiedBy>
  <cp:revision>4275</cp:revision>
  <cp:lastPrinted>2010-03-03T11:23:49Z</cp:lastPrinted>
  <dcterms:created xsi:type="dcterms:W3CDTF">2009-08-26T19:45:09Z</dcterms:created>
  <dcterms:modified xsi:type="dcterms:W3CDTF">2010-03-03T11:43:24Z</dcterms:modified>
</cp:coreProperties>
</file>